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7010400" cy="9296400"/>
  <p:embeddedFontLst>
    <p:embeddedFont>
      <p:font typeface="Inter"/>
      <p:regular r:id="rId49"/>
      <p:bold r:id="rId50"/>
      <p:italic r:id="rId51"/>
      <p:boldItalic r:id="rId52"/>
    </p:embeddedFont>
    <p:embeddedFont>
      <p:font typeface="Arial Black"/>
      <p:regular r:id="rId53"/>
    </p:embeddedFont>
    <p:embeddedFont>
      <p:font typeface="Nunito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iH5vFu5AZCANTse9KxY6rQtX6I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Inter-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Inter-italic.fntdata"/><Relationship Id="rId50" Type="http://schemas.openxmlformats.org/officeDocument/2006/relationships/font" Target="fonts/Inter-bold.fntdata"/><Relationship Id="rId53" Type="http://schemas.openxmlformats.org/officeDocument/2006/relationships/font" Target="fonts/ArialBlack-regular.fntdata"/><Relationship Id="rId52" Type="http://schemas.openxmlformats.org/officeDocument/2006/relationships/font" Target="fonts/Inter-boldItalic.fntdata"/><Relationship Id="rId11" Type="http://schemas.openxmlformats.org/officeDocument/2006/relationships/slide" Target="slides/slide7.xml"/><Relationship Id="rId55" Type="http://schemas.openxmlformats.org/officeDocument/2006/relationships/font" Target="fonts/NunitoSans-bold.fntdata"/><Relationship Id="rId10" Type="http://schemas.openxmlformats.org/officeDocument/2006/relationships/slide" Target="slides/slide6.xml"/><Relationship Id="rId54" Type="http://schemas.openxmlformats.org/officeDocument/2006/relationships/font" Target="fonts/NunitoSans-regular.fntdata"/><Relationship Id="rId13" Type="http://schemas.openxmlformats.org/officeDocument/2006/relationships/slide" Target="slides/slide9.xml"/><Relationship Id="rId57" Type="http://schemas.openxmlformats.org/officeDocument/2006/relationships/font" Target="fonts/NunitoSans-boldItalic.fntdata"/><Relationship Id="rId12" Type="http://schemas.openxmlformats.org/officeDocument/2006/relationships/slide" Target="slides/slide8.xml"/><Relationship Id="rId56" Type="http://schemas.openxmlformats.org/officeDocument/2006/relationships/font" Target="fonts/NunitoSans-italic.fntdata"/><Relationship Id="rId15" Type="http://schemas.openxmlformats.org/officeDocument/2006/relationships/slide" Target="slides/slide11.xml"/><Relationship Id="rId14" Type="http://schemas.openxmlformats.org/officeDocument/2006/relationships/slide" Target="slides/slide10.xml"/><Relationship Id="rId58"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3037840" cy="466434"/>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1"/>
            <a:ext cx="3037840" cy="466434"/>
          </a:xfrm>
          <a:prstGeom prst="rect">
            <a:avLst/>
          </a:prstGeom>
          <a:noFill/>
          <a:ln>
            <a:noFill/>
          </a:ln>
        </p:spPr>
        <p:txBody>
          <a:bodyPr anchorCtr="0" anchor="t" bIns="46575" lIns="93150" spcFirstLastPara="1" rIns="93150"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8"/>
            <a:ext cx="3037840" cy="466433"/>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8"/>
            <a:ext cx="3037840" cy="466433"/>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993f8ab1bd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3993f8ab1bd_0_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78" name="Google Shape;178;g3993f8ab1bd_0_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8d80b544c2_0_11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38d80b544c2_0_11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Combine all four for full analysis</a:t>
            </a:r>
            <a:br>
              <a:rPr lang="en-US"/>
            </a:br>
            <a:endParaRPr/>
          </a:p>
          <a:p>
            <a:pPr indent="0" lvl="0" marL="0" rtl="0" algn="l">
              <a:spcBef>
                <a:spcPts val="0"/>
              </a:spcBef>
              <a:spcAft>
                <a:spcPts val="0"/>
              </a:spcAft>
              <a:buClr>
                <a:schemeClr val="dk1"/>
              </a:buClr>
              <a:buSzPts val="1100"/>
              <a:buFont typeface="Arial"/>
              <a:buNone/>
            </a:pPr>
            <a:r>
              <a:rPr lang="en-US"/>
              <a:t>Balance money, operations, law, and brand</a:t>
            </a:r>
            <a:br>
              <a:rPr lang="en-US"/>
            </a:br>
            <a:endParaRPr/>
          </a:p>
          <a:p>
            <a:pPr indent="0" lvl="0" marL="0" rtl="0" algn="l">
              <a:spcBef>
                <a:spcPts val="0"/>
              </a:spcBef>
              <a:spcAft>
                <a:spcPts val="0"/>
              </a:spcAft>
              <a:buClr>
                <a:schemeClr val="dk1"/>
              </a:buClr>
              <a:buSzPts val="1100"/>
              <a:buFont typeface="Arial"/>
              <a:buNone/>
            </a:pPr>
            <a:r>
              <a:rPr lang="en-US"/>
              <a:t>Assign weight to what matters most</a:t>
            </a:r>
            <a:br>
              <a:rPr lang="en-US"/>
            </a:br>
            <a:endParaRPr/>
          </a:p>
          <a:p>
            <a:pPr indent="0" lvl="0" marL="0" rtl="0" algn="l">
              <a:spcBef>
                <a:spcPts val="0"/>
              </a:spcBef>
              <a:spcAft>
                <a:spcPts val="0"/>
              </a:spcAft>
              <a:buClr>
                <a:schemeClr val="dk1"/>
              </a:buClr>
              <a:buSzPts val="1100"/>
              <a:buFont typeface="Arial"/>
              <a:buNone/>
            </a:pPr>
            <a:r>
              <a:rPr lang="en-US"/>
              <a:t>Use consistent scoring</a:t>
            </a:r>
            <a:br>
              <a:rPr lang="en-US"/>
            </a:br>
            <a:endParaRPr/>
          </a:p>
          <a:p>
            <a:pPr indent="0" lvl="0" marL="0" rtl="0" algn="l">
              <a:spcBef>
                <a:spcPts val="0"/>
              </a:spcBef>
              <a:spcAft>
                <a:spcPts val="0"/>
              </a:spcAft>
              <a:buClr>
                <a:schemeClr val="dk1"/>
              </a:buClr>
              <a:buSzPts val="1100"/>
              <a:buFont typeface="Arial"/>
              <a:buNone/>
            </a:pPr>
            <a:r>
              <a:rPr lang="en-US"/>
              <a:t>Validate with multiple teams</a:t>
            </a:r>
            <a:br>
              <a:rPr lang="en-US"/>
            </a:br>
            <a:r>
              <a:rPr lang="en-US"/>
              <a:t> Example: Retailer weighs financial 40%, operational 30%, legal 20%, reputational 10%.</a:t>
            </a:r>
            <a:br>
              <a:rPr lang="en-US"/>
            </a:br>
            <a:r>
              <a:rPr lang="en-US"/>
              <a:t> Cyber example: Cloud provider uses same model for outage impact scoring.</a:t>
            </a:r>
            <a:endParaRPr/>
          </a:p>
          <a:p>
            <a:pPr indent="0" lvl="0" marL="0" rtl="0" algn="l">
              <a:lnSpc>
                <a:spcPct val="100000"/>
              </a:lnSpc>
              <a:spcBef>
                <a:spcPts val="0"/>
              </a:spcBef>
              <a:spcAft>
                <a:spcPts val="0"/>
              </a:spcAft>
              <a:buSzPts val="1400"/>
              <a:buNone/>
            </a:pPr>
            <a:r>
              <a:t/>
            </a:r>
            <a:endParaRPr/>
          </a:p>
        </p:txBody>
      </p:sp>
      <p:sp>
        <p:nvSpPr>
          <p:cNvPr id="313" name="Google Shape;313;g38d80b544c2_0_11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8d80b544c2_0_14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38d80b544c2_0_14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1 Minimal → minor delay, manual workaround</a:t>
            </a:r>
            <a:br>
              <a:rPr lang="en-US"/>
            </a:br>
            <a:endParaRPr/>
          </a:p>
          <a:p>
            <a:pPr indent="0" lvl="0" marL="0" rtl="0" algn="l">
              <a:spcBef>
                <a:spcPts val="0"/>
              </a:spcBef>
              <a:spcAft>
                <a:spcPts val="0"/>
              </a:spcAft>
              <a:buClr>
                <a:schemeClr val="dk1"/>
              </a:buClr>
              <a:buSzPts val="1100"/>
              <a:buFont typeface="Arial"/>
              <a:buNone/>
            </a:pPr>
            <a:r>
              <a:rPr lang="en-US"/>
              <a:t>2 Low → small impact, manageable</a:t>
            </a:r>
            <a:br>
              <a:rPr lang="en-US"/>
            </a:br>
            <a:endParaRPr/>
          </a:p>
          <a:p>
            <a:pPr indent="0" lvl="0" marL="0" rtl="0" algn="l">
              <a:spcBef>
                <a:spcPts val="0"/>
              </a:spcBef>
              <a:spcAft>
                <a:spcPts val="0"/>
              </a:spcAft>
              <a:buClr>
                <a:schemeClr val="dk1"/>
              </a:buClr>
              <a:buSzPts val="1100"/>
              <a:buFont typeface="Arial"/>
              <a:buNone/>
            </a:pPr>
            <a:r>
              <a:rPr lang="en-US"/>
              <a:t>3 Moderate → measurable disruption</a:t>
            </a:r>
            <a:br>
              <a:rPr lang="en-US"/>
            </a:br>
            <a:endParaRPr/>
          </a:p>
          <a:p>
            <a:pPr indent="0" lvl="0" marL="0" rtl="0" algn="l">
              <a:spcBef>
                <a:spcPts val="0"/>
              </a:spcBef>
              <a:spcAft>
                <a:spcPts val="0"/>
              </a:spcAft>
              <a:buClr>
                <a:schemeClr val="dk1"/>
              </a:buClr>
              <a:buSzPts val="1100"/>
              <a:buFont typeface="Arial"/>
              <a:buNone/>
            </a:pPr>
            <a:r>
              <a:rPr lang="en-US"/>
              <a:t>4 High → serious harm, lost customers</a:t>
            </a:r>
            <a:br>
              <a:rPr lang="en-US"/>
            </a:br>
            <a:endParaRPr/>
          </a:p>
          <a:p>
            <a:pPr indent="0" lvl="0" marL="0" rtl="0" algn="l">
              <a:spcBef>
                <a:spcPts val="0"/>
              </a:spcBef>
              <a:spcAft>
                <a:spcPts val="0"/>
              </a:spcAft>
              <a:buClr>
                <a:schemeClr val="dk1"/>
              </a:buClr>
              <a:buSzPts val="1100"/>
              <a:buFont typeface="Arial"/>
              <a:buNone/>
            </a:pPr>
            <a:r>
              <a:rPr lang="en-US"/>
              <a:t>5 Critical → business-threatening event</a:t>
            </a:r>
            <a:br>
              <a:rPr lang="en-US"/>
            </a:br>
            <a:r>
              <a:rPr lang="en-US"/>
              <a:t> Example: Coffee shop POS outage = “4 High.”</a:t>
            </a:r>
            <a:br>
              <a:rPr lang="en-US"/>
            </a:br>
            <a:r>
              <a:rPr lang="en-US"/>
              <a:t> Cyber example: Payment gateway down = “5 Critical.”</a:t>
            </a:r>
            <a:endParaRPr/>
          </a:p>
          <a:p>
            <a:pPr indent="0" lvl="0" marL="0" rtl="0" algn="l">
              <a:lnSpc>
                <a:spcPct val="100000"/>
              </a:lnSpc>
              <a:spcBef>
                <a:spcPts val="0"/>
              </a:spcBef>
              <a:spcAft>
                <a:spcPts val="0"/>
              </a:spcAft>
              <a:buSzPts val="1400"/>
              <a:buNone/>
            </a:pPr>
            <a:r>
              <a:t/>
            </a:r>
            <a:endParaRPr/>
          </a:p>
        </p:txBody>
      </p:sp>
      <p:sp>
        <p:nvSpPr>
          <p:cNvPr id="339" name="Google Shape;339;g38d80b544c2_0_14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8d80b544c2_0_17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38d80b544c2_0_17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Shows how each function scores per dimension</a:t>
            </a:r>
            <a:br>
              <a:rPr lang="en-US"/>
            </a:br>
            <a:endParaRPr/>
          </a:p>
          <a:p>
            <a:pPr indent="0" lvl="0" marL="0" rtl="0" algn="l">
              <a:spcBef>
                <a:spcPts val="0"/>
              </a:spcBef>
              <a:spcAft>
                <a:spcPts val="0"/>
              </a:spcAft>
              <a:buClr>
                <a:schemeClr val="dk1"/>
              </a:buClr>
              <a:buSzPts val="1100"/>
              <a:buFont typeface="Arial"/>
              <a:buNone/>
            </a:pPr>
            <a:r>
              <a:rPr lang="en-US"/>
              <a:t>Makes ranking transparent and data-driven</a:t>
            </a:r>
            <a:br>
              <a:rPr lang="en-US"/>
            </a:br>
            <a:endParaRPr/>
          </a:p>
          <a:p>
            <a:pPr indent="0" lvl="0" marL="0" rtl="0" algn="l">
              <a:spcBef>
                <a:spcPts val="0"/>
              </a:spcBef>
              <a:spcAft>
                <a:spcPts val="0"/>
              </a:spcAft>
              <a:buClr>
                <a:schemeClr val="dk1"/>
              </a:buClr>
              <a:buSzPts val="1100"/>
              <a:buFont typeface="Arial"/>
              <a:buNone/>
            </a:pPr>
            <a:r>
              <a:rPr lang="en-US"/>
              <a:t>Identifies high-priority recovery areas</a:t>
            </a:r>
            <a:br>
              <a:rPr lang="en-US"/>
            </a:br>
            <a:endParaRPr/>
          </a:p>
          <a:p>
            <a:pPr indent="0" lvl="0" marL="0" rtl="0" algn="l">
              <a:spcBef>
                <a:spcPts val="0"/>
              </a:spcBef>
              <a:spcAft>
                <a:spcPts val="0"/>
              </a:spcAft>
              <a:buClr>
                <a:schemeClr val="dk1"/>
              </a:buClr>
              <a:buSzPts val="1100"/>
              <a:buFont typeface="Arial"/>
              <a:buNone/>
            </a:pPr>
            <a:r>
              <a:rPr lang="en-US"/>
              <a:t>Reveals compliance-heavy or revenue-critical gaps</a:t>
            </a:r>
            <a:br>
              <a:rPr lang="en-US"/>
            </a:br>
            <a:endParaRPr/>
          </a:p>
          <a:p>
            <a:pPr indent="0" lvl="0" marL="0" rtl="0" algn="l">
              <a:spcBef>
                <a:spcPts val="0"/>
              </a:spcBef>
              <a:spcAft>
                <a:spcPts val="0"/>
              </a:spcAft>
              <a:buClr>
                <a:schemeClr val="dk1"/>
              </a:buClr>
              <a:buSzPts val="1100"/>
              <a:buFont typeface="Arial"/>
              <a:buNone/>
            </a:pPr>
            <a:r>
              <a:rPr lang="en-US"/>
              <a:t>Used to guide planning</a:t>
            </a:r>
            <a:br>
              <a:rPr lang="en-US"/>
            </a:br>
            <a:r>
              <a:rPr lang="en-US"/>
              <a:t> Example: HR = lower financial impact, higher legal impact.</a:t>
            </a:r>
            <a:br>
              <a:rPr lang="en-US"/>
            </a:br>
            <a:r>
              <a:rPr lang="en-US"/>
              <a:t> Cyber example: Payment system = high across all four categories.</a:t>
            </a:r>
            <a:endParaRPr/>
          </a:p>
          <a:p>
            <a:pPr indent="0" lvl="0" marL="0" rtl="0" algn="l">
              <a:lnSpc>
                <a:spcPct val="100000"/>
              </a:lnSpc>
              <a:spcBef>
                <a:spcPts val="0"/>
              </a:spcBef>
              <a:spcAft>
                <a:spcPts val="0"/>
              </a:spcAft>
              <a:buSzPts val="1400"/>
              <a:buNone/>
            </a:pPr>
            <a:r>
              <a:t/>
            </a:r>
            <a:endParaRPr/>
          </a:p>
        </p:txBody>
      </p:sp>
      <p:sp>
        <p:nvSpPr>
          <p:cNvPr id="366" name="Google Shape;366;g38d80b544c2_0_17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8d80b544c2_0_21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38d80b544c2_0_21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Weight = how much each dimension counts</a:t>
            </a:r>
            <a:br>
              <a:rPr lang="en-US"/>
            </a:br>
            <a:endParaRPr/>
          </a:p>
          <a:p>
            <a:pPr indent="0" lvl="0" marL="0" rtl="0" algn="l">
              <a:spcBef>
                <a:spcPts val="0"/>
              </a:spcBef>
              <a:spcAft>
                <a:spcPts val="0"/>
              </a:spcAft>
              <a:buClr>
                <a:schemeClr val="dk1"/>
              </a:buClr>
              <a:buSzPts val="1100"/>
              <a:buFont typeface="Arial"/>
              <a:buNone/>
            </a:pPr>
            <a:r>
              <a:rPr lang="en-US"/>
              <a:t>Reflects business values and priorities</a:t>
            </a:r>
            <a:br>
              <a:rPr lang="en-US"/>
            </a:br>
            <a:endParaRPr/>
          </a:p>
          <a:p>
            <a:pPr indent="0" lvl="0" marL="0" rtl="0" algn="l">
              <a:spcBef>
                <a:spcPts val="0"/>
              </a:spcBef>
              <a:spcAft>
                <a:spcPts val="0"/>
              </a:spcAft>
              <a:buClr>
                <a:schemeClr val="dk1"/>
              </a:buClr>
              <a:buSzPts val="1100"/>
              <a:buFont typeface="Arial"/>
              <a:buNone/>
            </a:pPr>
            <a:r>
              <a:rPr lang="en-US"/>
              <a:t>Adjusts scores for industry or risk type</a:t>
            </a:r>
            <a:br>
              <a:rPr lang="en-US"/>
            </a:br>
            <a:endParaRPr/>
          </a:p>
          <a:p>
            <a:pPr indent="0" lvl="0" marL="0" rtl="0" algn="l">
              <a:spcBef>
                <a:spcPts val="0"/>
              </a:spcBef>
              <a:spcAft>
                <a:spcPts val="0"/>
              </a:spcAft>
              <a:buClr>
                <a:schemeClr val="dk1"/>
              </a:buClr>
              <a:buSzPts val="1100"/>
              <a:buFont typeface="Arial"/>
              <a:buNone/>
            </a:pPr>
            <a:r>
              <a:rPr lang="en-US"/>
              <a:t>Aligns with strategy and regulations</a:t>
            </a:r>
            <a:br>
              <a:rPr lang="en-US"/>
            </a:br>
            <a:endParaRPr/>
          </a:p>
          <a:p>
            <a:pPr indent="0" lvl="0" marL="0" rtl="0" algn="l">
              <a:spcBef>
                <a:spcPts val="0"/>
              </a:spcBef>
              <a:spcAft>
                <a:spcPts val="0"/>
              </a:spcAft>
              <a:buClr>
                <a:schemeClr val="dk1"/>
              </a:buClr>
              <a:buSzPts val="1100"/>
              <a:buFont typeface="Arial"/>
              <a:buNone/>
            </a:pPr>
            <a:r>
              <a:rPr lang="en-US"/>
              <a:t>Must be reviewed regularly</a:t>
            </a:r>
            <a:br>
              <a:rPr lang="en-US"/>
            </a:br>
            <a:r>
              <a:rPr lang="en-US"/>
              <a:t> Example: Airline gives 50% weight to operational impact.</a:t>
            </a:r>
            <a:br>
              <a:rPr lang="en-US"/>
            </a:br>
            <a:r>
              <a:rPr lang="en-US"/>
              <a:t> Cyber example: Bank gives 40% weight to financial, 30% to legal.</a:t>
            </a:r>
            <a:endParaRPr/>
          </a:p>
          <a:p>
            <a:pPr indent="0" lvl="0" marL="0" rtl="0" algn="l">
              <a:lnSpc>
                <a:spcPct val="100000"/>
              </a:lnSpc>
              <a:spcBef>
                <a:spcPts val="0"/>
              </a:spcBef>
              <a:spcAft>
                <a:spcPts val="0"/>
              </a:spcAft>
              <a:buSzPts val="1400"/>
              <a:buNone/>
            </a:pPr>
            <a:r>
              <a:t/>
            </a:r>
            <a:endParaRPr/>
          </a:p>
        </p:txBody>
      </p:sp>
      <p:sp>
        <p:nvSpPr>
          <p:cNvPr id="413" name="Google Shape;413;g38d80b544c2_0_21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8d80b544c2_0_23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38d80b544c2_0_238: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Combines impact and weight for objectivity</a:t>
            </a:r>
            <a:br>
              <a:rPr lang="en-US"/>
            </a:br>
            <a:endParaRPr/>
          </a:p>
          <a:p>
            <a:pPr indent="0" lvl="0" marL="0" rtl="0" algn="l">
              <a:spcBef>
                <a:spcPts val="0"/>
              </a:spcBef>
              <a:spcAft>
                <a:spcPts val="0"/>
              </a:spcAft>
              <a:buClr>
                <a:schemeClr val="dk1"/>
              </a:buClr>
              <a:buSzPts val="1100"/>
              <a:buFont typeface="Arial"/>
              <a:buNone/>
            </a:pPr>
            <a:r>
              <a:rPr lang="en-US"/>
              <a:t>Produces total criticality score</a:t>
            </a:r>
            <a:br>
              <a:rPr lang="en-US"/>
            </a:br>
            <a:endParaRPr/>
          </a:p>
          <a:p>
            <a:pPr indent="0" lvl="0" marL="0" rtl="0" algn="l">
              <a:spcBef>
                <a:spcPts val="0"/>
              </a:spcBef>
              <a:spcAft>
                <a:spcPts val="0"/>
              </a:spcAft>
              <a:buClr>
                <a:schemeClr val="dk1"/>
              </a:buClr>
              <a:buSzPts val="1100"/>
              <a:buFont typeface="Arial"/>
              <a:buNone/>
            </a:pPr>
            <a:r>
              <a:rPr lang="en-US"/>
              <a:t>Higher score = higher recovery priority</a:t>
            </a:r>
            <a:br>
              <a:rPr lang="en-US"/>
            </a:br>
            <a:endParaRPr/>
          </a:p>
          <a:p>
            <a:pPr indent="0" lvl="0" marL="0" rtl="0" algn="l">
              <a:spcBef>
                <a:spcPts val="0"/>
              </a:spcBef>
              <a:spcAft>
                <a:spcPts val="0"/>
              </a:spcAft>
              <a:buClr>
                <a:schemeClr val="dk1"/>
              </a:buClr>
              <a:buSzPts val="1100"/>
              <a:buFont typeface="Arial"/>
              <a:buNone/>
            </a:pPr>
            <a:r>
              <a:rPr lang="en-US"/>
              <a:t>Makes resource decisions data-driven</a:t>
            </a:r>
            <a:br>
              <a:rPr lang="en-US"/>
            </a:br>
            <a:endParaRPr/>
          </a:p>
          <a:p>
            <a:pPr indent="0" lvl="0" marL="0" rtl="0" algn="l">
              <a:spcBef>
                <a:spcPts val="0"/>
              </a:spcBef>
              <a:spcAft>
                <a:spcPts val="0"/>
              </a:spcAft>
              <a:buClr>
                <a:schemeClr val="dk1"/>
              </a:buClr>
              <a:buSzPts val="1100"/>
              <a:buFont typeface="Arial"/>
              <a:buNone/>
            </a:pPr>
            <a:r>
              <a:rPr lang="en-US"/>
              <a:t>Creates clear ranking for BIA</a:t>
            </a:r>
            <a:br>
              <a:rPr lang="en-US"/>
            </a:br>
            <a:r>
              <a:rPr lang="en-US"/>
              <a:t> Example: Payroll = 3.6, Sales = 4.8 → Sales ranked first.</a:t>
            </a:r>
            <a:br>
              <a:rPr lang="en-US"/>
            </a:br>
            <a:r>
              <a:rPr lang="en-US"/>
              <a:t> Cyber example: CRM system = 4.7 → prioritized for fast restore.</a:t>
            </a:r>
            <a:endParaRPr/>
          </a:p>
          <a:p>
            <a:pPr indent="0" lvl="0" marL="0" rtl="0" algn="l">
              <a:lnSpc>
                <a:spcPct val="100000"/>
              </a:lnSpc>
              <a:spcBef>
                <a:spcPts val="0"/>
              </a:spcBef>
              <a:spcAft>
                <a:spcPts val="0"/>
              </a:spcAft>
              <a:buSzPts val="1400"/>
              <a:buNone/>
            </a:pPr>
            <a:r>
              <a:t/>
            </a:r>
            <a:endParaRPr/>
          </a:p>
        </p:txBody>
      </p:sp>
      <p:sp>
        <p:nvSpPr>
          <p:cNvPr id="436" name="Google Shape;436;g38d80b544c2_0_238: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8d80b544c2_0_26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38d80b544c2_0_26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Crosses impact with probability</a:t>
            </a:r>
            <a:br>
              <a:rPr lang="en-US"/>
            </a:br>
            <a:endParaRPr/>
          </a:p>
          <a:p>
            <a:pPr indent="0" lvl="0" marL="0" rtl="0" algn="l">
              <a:spcBef>
                <a:spcPts val="0"/>
              </a:spcBef>
              <a:spcAft>
                <a:spcPts val="0"/>
              </a:spcAft>
              <a:buClr>
                <a:schemeClr val="dk1"/>
              </a:buClr>
              <a:buSzPts val="1100"/>
              <a:buFont typeface="Arial"/>
              <a:buNone/>
            </a:pPr>
            <a:r>
              <a:rPr lang="en-US"/>
              <a:t>High impact/high probability = top priority</a:t>
            </a:r>
            <a:br>
              <a:rPr lang="en-US"/>
            </a:br>
            <a:endParaRPr/>
          </a:p>
          <a:p>
            <a:pPr indent="0" lvl="0" marL="0" rtl="0" algn="l">
              <a:spcBef>
                <a:spcPts val="0"/>
              </a:spcBef>
              <a:spcAft>
                <a:spcPts val="0"/>
              </a:spcAft>
              <a:buClr>
                <a:schemeClr val="dk1"/>
              </a:buClr>
              <a:buSzPts val="1100"/>
              <a:buFont typeface="Arial"/>
              <a:buNone/>
            </a:pPr>
            <a:r>
              <a:rPr lang="en-US"/>
              <a:t>Low impact/low probability = minimal focus</a:t>
            </a:r>
            <a:br>
              <a:rPr lang="en-US"/>
            </a:br>
            <a:endParaRPr/>
          </a:p>
          <a:p>
            <a:pPr indent="0" lvl="0" marL="0" rtl="0" algn="l">
              <a:spcBef>
                <a:spcPts val="0"/>
              </a:spcBef>
              <a:spcAft>
                <a:spcPts val="0"/>
              </a:spcAft>
              <a:buClr>
                <a:schemeClr val="dk1"/>
              </a:buClr>
              <a:buSzPts val="1100"/>
              <a:buFont typeface="Arial"/>
              <a:buNone/>
            </a:pPr>
            <a:r>
              <a:rPr lang="en-US"/>
              <a:t>Guides resource and test planning</a:t>
            </a:r>
            <a:br>
              <a:rPr lang="en-US"/>
            </a:br>
            <a:endParaRPr/>
          </a:p>
          <a:p>
            <a:pPr indent="0" lvl="0" marL="0" rtl="0" algn="l">
              <a:spcBef>
                <a:spcPts val="0"/>
              </a:spcBef>
              <a:spcAft>
                <a:spcPts val="0"/>
              </a:spcAft>
              <a:buClr>
                <a:schemeClr val="dk1"/>
              </a:buClr>
              <a:buSzPts val="1100"/>
              <a:buFont typeface="Arial"/>
              <a:buNone/>
            </a:pPr>
            <a:r>
              <a:rPr lang="en-US"/>
              <a:t>Helps visualize resilience risk zones</a:t>
            </a:r>
            <a:br>
              <a:rPr lang="en-US"/>
            </a:br>
            <a:r>
              <a:rPr lang="en-US"/>
              <a:t> Example: Fire risk to warehouse = high/high quadrant.</a:t>
            </a:r>
            <a:br>
              <a:rPr lang="en-US"/>
            </a:br>
            <a:r>
              <a:rPr lang="en-US"/>
              <a:t> Cyber example: DDoS on e-commerce = high impact/high probability.</a:t>
            </a:r>
            <a:endParaRPr/>
          </a:p>
          <a:p>
            <a:pPr indent="0" lvl="0" marL="0" rtl="0" algn="l">
              <a:lnSpc>
                <a:spcPct val="100000"/>
              </a:lnSpc>
              <a:spcBef>
                <a:spcPts val="0"/>
              </a:spcBef>
              <a:spcAft>
                <a:spcPts val="0"/>
              </a:spcAft>
              <a:buSzPts val="1400"/>
              <a:buNone/>
            </a:pPr>
            <a:r>
              <a:t/>
            </a:r>
            <a:endParaRPr/>
          </a:p>
        </p:txBody>
      </p:sp>
      <p:sp>
        <p:nvSpPr>
          <p:cNvPr id="465" name="Google Shape;465;g38d80b544c2_0_26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8d80b544c2_0_28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38d80b544c2_0_28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Validates scores across business units</a:t>
            </a:r>
            <a:br>
              <a:rPr lang="en-US"/>
            </a:br>
            <a:endParaRPr/>
          </a:p>
          <a:p>
            <a:pPr indent="0" lvl="0" marL="0" rtl="0" algn="l">
              <a:spcBef>
                <a:spcPts val="0"/>
              </a:spcBef>
              <a:spcAft>
                <a:spcPts val="0"/>
              </a:spcAft>
              <a:buClr>
                <a:schemeClr val="dk1"/>
              </a:buClr>
              <a:buSzPts val="1100"/>
              <a:buFont typeface="Arial"/>
              <a:buNone/>
            </a:pPr>
            <a:r>
              <a:rPr lang="en-US"/>
              <a:t>Fixes bias or misunderstanding</a:t>
            </a:r>
            <a:br>
              <a:rPr lang="en-US"/>
            </a:br>
            <a:endParaRPr/>
          </a:p>
          <a:p>
            <a:pPr indent="0" lvl="0" marL="0" rtl="0" algn="l">
              <a:spcBef>
                <a:spcPts val="0"/>
              </a:spcBef>
              <a:spcAft>
                <a:spcPts val="0"/>
              </a:spcAft>
              <a:buClr>
                <a:schemeClr val="dk1"/>
              </a:buClr>
              <a:buSzPts val="1100"/>
              <a:buFont typeface="Arial"/>
              <a:buNone/>
            </a:pPr>
            <a:r>
              <a:rPr lang="en-US"/>
              <a:t>Confirms dependencies</a:t>
            </a:r>
            <a:br>
              <a:rPr lang="en-US"/>
            </a:br>
            <a:endParaRPr/>
          </a:p>
          <a:p>
            <a:pPr indent="0" lvl="0" marL="0" rtl="0" algn="l">
              <a:spcBef>
                <a:spcPts val="0"/>
              </a:spcBef>
              <a:spcAft>
                <a:spcPts val="0"/>
              </a:spcAft>
              <a:buClr>
                <a:schemeClr val="dk1"/>
              </a:buClr>
              <a:buSzPts val="1100"/>
              <a:buFont typeface="Arial"/>
              <a:buNone/>
            </a:pPr>
            <a:r>
              <a:rPr lang="en-US"/>
              <a:t>Builds shared accountability</a:t>
            </a:r>
            <a:br>
              <a:rPr lang="en-US"/>
            </a:br>
            <a:endParaRPr/>
          </a:p>
          <a:p>
            <a:pPr indent="0" lvl="0" marL="0" rtl="0" algn="l">
              <a:spcBef>
                <a:spcPts val="0"/>
              </a:spcBef>
              <a:spcAft>
                <a:spcPts val="0"/>
              </a:spcAft>
              <a:buClr>
                <a:schemeClr val="dk1"/>
              </a:buClr>
              <a:buSzPts val="1100"/>
              <a:buFont typeface="Arial"/>
              <a:buNone/>
            </a:pPr>
            <a:r>
              <a:rPr lang="en-US"/>
              <a:t>Gains leadership sign-off</a:t>
            </a:r>
            <a:br>
              <a:rPr lang="en-US"/>
            </a:br>
            <a:r>
              <a:rPr lang="en-US"/>
              <a:t> Example: HR, Finance, and IT align on payroll recovery needs.</a:t>
            </a:r>
            <a:br>
              <a:rPr lang="en-US"/>
            </a:br>
            <a:r>
              <a:rPr lang="en-US"/>
              <a:t> Cyber example: Security and IT agree on restoring authentication servers first.</a:t>
            </a:r>
            <a:endParaRPr/>
          </a:p>
          <a:p>
            <a:pPr indent="0" lvl="0" marL="0" rtl="0" algn="l">
              <a:lnSpc>
                <a:spcPct val="100000"/>
              </a:lnSpc>
              <a:spcBef>
                <a:spcPts val="0"/>
              </a:spcBef>
              <a:spcAft>
                <a:spcPts val="0"/>
              </a:spcAft>
              <a:buSzPts val="1400"/>
              <a:buNone/>
            </a:pPr>
            <a:r>
              <a:t/>
            </a:r>
            <a:endParaRPr/>
          </a:p>
        </p:txBody>
      </p:sp>
      <p:sp>
        <p:nvSpPr>
          <p:cNvPr id="487" name="Google Shape;487;g38d80b544c2_0_28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8d80b544c2_0_30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g38d80b544c2_0_30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Overrating visible or public functions</a:t>
            </a:r>
            <a:br>
              <a:rPr lang="en-US"/>
            </a:br>
            <a:endParaRPr/>
          </a:p>
          <a:p>
            <a:pPr indent="0" lvl="0" marL="0" rtl="0" algn="l">
              <a:spcBef>
                <a:spcPts val="0"/>
              </a:spcBef>
              <a:spcAft>
                <a:spcPts val="0"/>
              </a:spcAft>
              <a:buClr>
                <a:schemeClr val="dk1"/>
              </a:buClr>
              <a:buSzPts val="1100"/>
              <a:buFont typeface="Arial"/>
              <a:buNone/>
            </a:pPr>
            <a:r>
              <a:rPr lang="en-US"/>
              <a:t>Ignoring hidden dependencies</a:t>
            </a:r>
            <a:br>
              <a:rPr lang="en-US"/>
            </a:br>
            <a:endParaRPr/>
          </a:p>
          <a:p>
            <a:pPr indent="0" lvl="0" marL="0" rtl="0" algn="l">
              <a:spcBef>
                <a:spcPts val="0"/>
              </a:spcBef>
              <a:spcAft>
                <a:spcPts val="0"/>
              </a:spcAft>
              <a:buClr>
                <a:schemeClr val="dk1"/>
              </a:buClr>
              <a:buSzPts val="1100"/>
              <a:buFont typeface="Arial"/>
              <a:buNone/>
            </a:pPr>
            <a:r>
              <a:rPr lang="en-US"/>
              <a:t>Letting politics override data</a:t>
            </a:r>
            <a:br>
              <a:rPr lang="en-US"/>
            </a:br>
            <a:endParaRPr/>
          </a:p>
          <a:p>
            <a:pPr indent="0" lvl="0" marL="0" rtl="0" algn="l">
              <a:spcBef>
                <a:spcPts val="0"/>
              </a:spcBef>
              <a:spcAft>
                <a:spcPts val="0"/>
              </a:spcAft>
              <a:buClr>
                <a:schemeClr val="dk1"/>
              </a:buClr>
              <a:buSzPts val="1100"/>
              <a:buFont typeface="Arial"/>
              <a:buNone/>
            </a:pPr>
            <a:r>
              <a:rPr lang="en-US"/>
              <a:t>Focusing on one dimension only</a:t>
            </a:r>
            <a:br>
              <a:rPr lang="en-US"/>
            </a:br>
            <a:endParaRPr/>
          </a:p>
          <a:p>
            <a:pPr indent="0" lvl="0" marL="0" rtl="0" algn="l">
              <a:spcBef>
                <a:spcPts val="0"/>
              </a:spcBef>
              <a:spcAft>
                <a:spcPts val="0"/>
              </a:spcAft>
              <a:buClr>
                <a:schemeClr val="dk1"/>
              </a:buClr>
              <a:buSzPts val="1100"/>
              <a:buFont typeface="Arial"/>
              <a:buNone/>
            </a:pPr>
            <a:r>
              <a:rPr lang="en-US"/>
              <a:t>Treating criticality as static</a:t>
            </a:r>
            <a:br>
              <a:rPr lang="en-US"/>
            </a:br>
            <a:r>
              <a:rPr lang="en-US"/>
              <a:t> Example: Marketing ranked higher than logistics by mistake.</a:t>
            </a:r>
            <a:br>
              <a:rPr lang="en-US"/>
            </a:br>
            <a:r>
              <a:rPr lang="en-US"/>
              <a:t> Cyber example: Ignoring DNS dependency during recovery planning.</a:t>
            </a:r>
            <a:endParaRPr/>
          </a:p>
          <a:p>
            <a:pPr indent="0" lvl="0" marL="0" rtl="0" algn="l">
              <a:lnSpc>
                <a:spcPct val="100000"/>
              </a:lnSpc>
              <a:spcBef>
                <a:spcPts val="0"/>
              </a:spcBef>
              <a:spcAft>
                <a:spcPts val="0"/>
              </a:spcAft>
              <a:buSzPts val="1400"/>
              <a:buNone/>
            </a:pPr>
            <a:r>
              <a:t/>
            </a:r>
            <a:endParaRPr/>
          </a:p>
        </p:txBody>
      </p:sp>
      <p:sp>
        <p:nvSpPr>
          <p:cNvPr id="506" name="Google Shape;506;g38d80b544c2_0_30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8d80b544c2_0_33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38d80b544c2_0_33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High criticality = shorter RTO/RPO</a:t>
            </a:r>
            <a:br>
              <a:rPr lang="en-US"/>
            </a:br>
            <a:endParaRPr/>
          </a:p>
          <a:p>
            <a:pPr indent="0" lvl="0" marL="0" rtl="0" algn="l">
              <a:spcBef>
                <a:spcPts val="0"/>
              </a:spcBef>
              <a:spcAft>
                <a:spcPts val="0"/>
              </a:spcAft>
              <a:buClr>
                <a:schemeClr val="dk1"/>
              </a:buClr>
              <a:buSzPts val="1100"/>
              <a:buFont typeface="Arial"/>
              <a:buNone/>
            </a:pPr>
            <a:r>
              <a:rPr lang="en-US"/>
              <a:t>Defines recovery investment level</a:t>
            </a:r>
            <a:br>
              <a:rPr lang="en-US"/>
            </a:br>
            <a:endParaRPr/>
          </a:p>
          <a:p>
            <a:pPr indent="0" lvl="0" marL="0" rtl="0" algn="l">
              <a:spcBef>
                <a:spcPts val="0"/>
              </a:spcBef>
              <a:spcAft>
                <a:spcPts val="0"/>
              </a:spcAft>
              <a:buClr>
                <a:schemeClr val="dk1"/>
              </a:buClr>
              <a:buSzPts val="1100"/>
              <a:buFont typeface="Arial"/>
              <a:buNone/>
            </a:pPr>
            <a:r>
              <a:rPr lang="en-US"/>
              <a:t>Guides hot, warm, or cold site choice</a:t>
            </a:r>
            <a:br>
              <a:rPr lang="en-US"/>
            </a:br>
            <a:endParaRPr/>
          </a:p>
          <a:p>
            <a:pPr indent="0" lvl="0" marL="0" rtl="0" algn="l">
              <a:spcBef>
                <a:spcPts val="0"/>
              </a:spcBef>
              <a:spcAft>
                <a:spcPts val="0"/>
              </a:spcAft>
              <a:buClr>
                <a:schemeClr val="dk1"/>
              </a:buClr>
              <a:buSzPts val="1100"/>
              <a:buFont typeface="Arial"/>
              <a:buNone/>
            </a:pPr>
            <a:r>
              <a:rPr lang="en-US"/>
              <a:t>Links scoring to response speed</a:t>
            </a:r>
            <a:br>
              <a:rPr lang="en-US"/>
            </a:br>
            <a:endParaRPr/>
          </a:p>
          <a:p>
            <a:pPr indent="0" lvl="0" marL="0" rtl="0" algn="l">
              <a:spcBef>
                <a:spcPts val="0"/>
              </a:spcBef>
              <a:spcAft>
                <a:spcPts val="0"/>
              </a:spcAft>
              <a:buClr>
                <a:schemeClr val="dk1"/>
              </a:buClr>
              <a:buSzPts val="1100"/>
              <a:buFont typeface="Arial"/>
              <a:buNone/>
            </a:pPr>
            <a:r>
              <a:rPr lang="en-US"/>
              <a:t>Keeps priorities realistic and measurable</a:t>
            </a:r>
            <a:br>
              <a:rPr lang="en-US"/>
            </a:br>
            <a:r>
              <a:rPr lang="en-US"/>
              <a:t> Example: Payroll (critical) → RTO 4 hours.</a:t>
            </a:r>
            <a:br>
              <a:rPr lang="en-US"/>
            </a:br>
            <a:r>
              <a:rPr lang="en-US"/>
              <a:t> Cyber example: Database cluster (critical) → RTO 2 hours, RPO 15 mins.</a:t>
            </a:r>
            <a:endParaRPr/>
          </a:p>
          <a:p>
            <a:pPr indent="0" lvl="0" marL="0" rtl="0" algn="l">
              <a:lnSpc>
                <a:spcPct val="100000"/>
              </a:lnSpc>
              <a:spcBef>
                <a:spcPts val="0"/>
              </a:spcBef>
              <a:spcAft>
                <a:spcPts val="0"/>
              </a:spcAft>
              <a:buSzPts val="1400"/>
              <a:buNone/>
            </a:pPr>
            <a:r>
              <a:t/>
            </a:r>
            <a:endParaRPr/>
          </a:p>
        </p:txBody>
      </p:sp>
      <p:sp>
        <p:nvSpPr>
          <p:cNvPr id="535" name="Google Shape;535;g38d80b544c2_0_33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8d80b544c2_0_36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g38d80b544c2_0_36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Drives investment and testing focus</a:t>
            </a:r>
            <a:br>
              <a:rPr lang="en-US"/>
            </a:br>
            <a:endParaRPr/>
          </a:p>
          <a:p>
            <a:pPr indent="0" lvl="0" marL="0" rtl="0" algn="l">
              <a:spcBef>
                <a:spcPts val="0"/>
              </a:spcBef>
              <a:spcAft>
                <a:spcPts val="0"/>
              </a:spcAft>
              <a:buClr>
                <a:schemeClr val="dk1"/>
              </a:buClr>
              <a:buSzPts val="1100"/>
              <a:buFont typeface="Arial"/>
              <a:buNone/>
            </a:pPr>
            <a:r>
              <a:rPr lang="en-US"/>
              <a:t>Informs staffing and vendor needs</a:t>
            </a:r>
            <a:br>
              <a:rPr lang="en-US"/>
            </a:br>
            <a:endParaRPr/>
          </a:p>
          <a:p>
            <a:pPr indent="0" lvl="0" marL="0" rtl="0" algn="l">
              <a:spcBef>
                <a:spcPts val="0"/>
              </a:spcBef>
              <a:spcAft>
                <a:spcPts val="0"/>
              </a:spcAft>
              <a:buClr>
                <a:schemeClr val="dk1"/>
              </a:buClr>
              <a:buSzPts val="1100"/>
              <a:buFont typeface="Arial"/>
              <a:buNone/>
            </a:pPr>
            <a:r>
              <a:rPr lang="en-US"/>
              <a:t>Shapes insurance and training</a:t>
            </a:r>
            <a:br>
              <a:rPr lang="en-US"/>
            </a:br>
            <a:endParaRPr/>
          </a:p>
          <a:p>
            <a:pPr indent="0" lvl="0" marL="0" rtl="0" algn="l">
              <a:spcBef>
                <a:spcPts val="0"/>
              </a:spcBef>
              <a:spcAft>
                <a:spcPts val="0"/>
              </a:spcAft>
              <a:buClr>
                <a:schemeClr val="dk1"/>
              </a:buClr>
              <a:buSzPts val="1100"/>
              <a:buFont typeface="Arial"/>
              <a:buNone/>
            </a:pPr>
            <a:r>
              <a:rPr lang="en-US"/>
              <a:t>Improves coordination across teams</a:t>
            </a:r>
            <a:br>
              <a:rPr lang="en-US"/>
            </a:br>
            <a:endParaRPr/>
          </a:p>
          <a:p>
            <a:pPr indent="0" lvl="0" marL="0" rtl="0" algn="l">
              <a:spcBef>
                <a:spcPts val="0"/>
              </a:spcBef>
              <a:spcAft>
                <a:spcPts val="0"/>
              </a:spcAft>
              <a:buClr>
                <a:schemeClr val="dk1"/>
              </a:buClr>
              <a:buSzPts val="1100"/>
              <a:buFont typeface="Arial"/>
              <a:buNone/>
            </a:pPr>
            <a:r>
              <a:rPr lang="en-US"/>
              <a:t>Keeps plans aligned with risk tolerance</a:t>
            </a:r>
            <a:br>
              <a:rPr lang="en-US"/>
            </a:br>
            <a:r>
              <a:rPr lang="en-US"/>
              <a:t> Example: Company funds backup generators for top functions.</a:t>
            </a:r>
            <a:br>
              <a:rPr lang="en-US"/>
            </a:br>
            <a:r>
              <a:rPr lang="en-US"/>
              <a:t> Cyber example: Cloud firm sets rapid failover for Tier 1 systems.</a:t>
            </a:r>
            <a:endParaRPr/>
          </a:p>
          <a:p>
            <a:pPr indent="0" lvl="0" marL="0" rtl="0" algn="l">
              <a:lnSpc>
                <a:spcPct val="100000"/>
              </a:lnSpc>
              <a:spcBef>
                <a:spcPts val="0"/>
              </a:spcBef>
              <a:spcAft>
                <a:spcPts val="0"/>
              </a:spcAft>
              <a:buSzPts val="1400"/>
              <a:buNone/>
            </a:pPr>
            <a:r>
              <a:t/>
            </a:r>
            <a:endParaRPr/>
          </a:p>
        </p:txBody>
      </p:sp>
      <p:sp>
        <p:nvSpPr>
          <p:cNvPr id="567" name="Google Shape;567;g38d80b544c2_0_36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8d80b544c2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38d80b544c2_0_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Criticality = how essential a function is to business survival</a:t>
            </a:r>
            <a:br>
              <a:rPr lang="en-US"/>
            </a:br>
            <a:endParaRPr/>
          </a:p>
          <a:p>
            <a:pPr indent="0" lvl="0" marL="0" rtl="0" algn="l">
              <a:spcBef>
                <a:spcPts val="0"/>
              </a:spcBef>
              <a:spcAft>
                <a:spcPts val="0"/>
              </a:spcAft>
              <a:buClr>
                <a:schemeClr val="dk1"/>
              </a:buClr>
              <a:buSzPts val="1100"/>
              <a:buFont typeface="Arial"/>
              <a:buNone/>
            </a:pPr>
            <a:r>
              <a:rPr lang="en-US"/>
              <a:t>Ranking shows what must recover first after disruption</a:t>
            </a:r>
            <a:br>
              <a:rPr lang="en-US"/>
            </a:br>
            <a:endParaRPr/>
          </a:p>
          <a:p>
            <a:pPr indent="0" lvl="0" marL="0" rtl="0" algn="l">
              <a:spcBef>
                <a:spcPts val="0"/>
              </a:spcBef>
              <a:spcAft>
                <a:spcPts val="0"/>
              </a:spcAft>
              <a:buClr>
                <a:schemeClr val="dk1"/>
              </a:buClr>
              <a:buSzPts val="1100"/>
              <a:buFont typeface="Arial"/>
              <a:buNone/>
            </a:pPr>
            <a:r>
              <a:rPr lang="en-US"/>
              <a:t>Turns opinions into measurable priorities</a:t>
            </a:r>
            <a:br>
              <a:rPr lang="en-US"/>
            </a:br>
            <a:endParaRPr/>
          </a:p>
          <a:p>
            <a:pPr indent="0" lvl="0" marL="0" rtl="0" algn="l">
              <a:spcBef>
                <a:spcPts val="0"/>
              </a:spcBef>
              <a:spcAft>
                <a:spcPts val="0"/>
              </a:spcAft>
              <a:buClr>
                <a:schemeClr val="dk1"/>
              </a:buClr>
              <a:buSzPts val="1100"/>
              <a:buFont typeface="Arial"/>
              <a:buNone/>
            </a:pPr>
            <a:r>
              <a:rPr lang="en-US"/>
              <a:t>Helps allocate resources where they matter most</a:t>
            </a:r>
            <a:br>
              <a:rPr lang="en-US"/>
            </a:br>
            <a:endParaRPr/>
          </a:p>
          <a:p>
            <a:pPr indent="0" lvl="0" marL="0" rtl="0" algn="l">
              <a:spcBef>
                <a:spcPts val="0"/>
              </a:spcBef>
              <a:spcAft>
                <a:spcPts val="0"/>
              </a:spcAft>
              <a:buClr>
                <a:schemeClr val="dk1"/>
              </a:buClr>
              <a:buSzPts val="1100"/>
              <a:buFont typeface="Arial"/>
              <a:buNone/>
            </a:pPr>
            <a:r>
              <a:rPr lang="en-US"/>
              <a:t>Links to DRI Practices 3 &amp; 4 (BIA &amp; Strategy)</a:t>
            </a:r>
            <a:br>
              <a:rPr lang="en-US"/>
            </a:br>
            <a:endParaRPr/>
          </a:p>
          <a:p>
            <a:pPr indent="0" lvl="0" marL="0" rtl="0" algn="l">
              <a:spcBef>
                <a:spcPts val="0"/>
              </a:spcBef>
              <a:spcAft>
                <a:spcPts val="0"/>
              </a:spcAft>
              <a:buClr>
                <a:schemeClr val="dk1"/>
              </a:buClr>
              <a:buSzPts val="1100"/>
              <a:buFont typeface="Arial"/>
              <a:buNone/>
            </a:pPr>
            <a:r>
              <a:rPr lang="en-US"/>
              <a:t>Builds resilience by knowing what’s most vital</a:t>
            </a:r>
            <a:br>
              <a:rPr lang="en-US"/>
            </a:br>
            <a:r>
              <a:rPr lang="en-US"/>
              <a:t> Example: Grocery store ranks “inventory system” above “marketing.”</a:t>
            </a:r>
            <a:br>
              <a:rPr lang="en-US"/>
            </a:br>
            <a:r>
              <a:rPr lang="en-US"/>
              <a:t> Cyber example: A bank ranks “transaction processing” above “internal chat tool.”</a:t>
            </a:r>
            <a:endParaRPr/>
          </a:p>
          <a:p>
            <a:pPr indent="0" lvl="0" marL="0" rtl="0" algn="l">
              <a:lnSpc>
                <a:spcPct val="100000"/>
              </a:lnSpc>
              <a:spcBef>
                <a:spcPts val="0"/>
              </a:spcBef>
              <a:spcAft>
                <a:spcPts val="0"/>
              </a:spcAft>
              <a:buSzPts val="1400"/>
              <a:buNone/>
            </a:pPr>
            <a:r>
              <a:t/>
            </a:r>
            <a:endParaRPr/>
          </a:p>
        </p:txBody>
      </p:sp>
      <p:sp>
        <p:nvSpPr>
          <p:cNvPr id="186" name="Google Shape;186;g38d80b544c2_0_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8d80b544c2_0_38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38d80b544c2_0_38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BIA ranks payment and order systems highest</a:t>
            </a:r>
            <a:br>
              <a:rPr lang="en-US"/>
            </a:br>
            <a:endParaRPr/>
          </a:p>
          <a:p>
            <a:pPr indent="0" lvl="0" marL="0" rtl="0" algn="l">
              <a:spcBef>
                <a:spcPts val="0"/>
              </a:spcBef>
              <a:spcAft>
                <a:spcPts val="0"/>
              </a:spcAft>
              <a:buClr>
                <a:schemeClr val="dk1"/>
              </a:buClr>
              <a:buSzPts val="1100"/>
              <a:buFont typeface="Arial"/>
              <a:buNone/>
            </a:pPr>
            <a:r>
              <a:rPr lang="en-US"/>
              <a:t>Logistics medium, marketing lowest</a:t>
            </a:r>
            <a:br>
              <a:rPr lang="en-US"/>
            </a:br>
            <a:endParaRPr/>
          </a:p>
          <a:p>
            <a:pPr indent="0" lvl="0" marL="0" rtl="0" algn="l">
              <a:spcBef>
                <a:spcPts val="0"/>
              </a:spcBef>
              <a:spcAft>
                <a:spcPts val="0"/>
              </a:spcAft>
              <a:buClr>
                <a:schemeClr val="dk1"/>
              </a:buClr>
              <a:buSzPts val="1100"/>
              <a:buFont typeface="Arial"/>
              <a:buNone/>
            </a:pPr>
            <a:r>
              <a:rPr lang="en-US"/>
              <a:t>Each gets recovery target (RTO/RPO)</a:t>
            </a:r>
            <a:br>
              <a:rPr lang="en-US"/>
            </a:br>
            <a:endParaRPr/>
          </a:p>
          <a:p>
            <a:pPr indent="0" lvl="0" marL="0" rtl="0" algn="l">
              <a:spcBef>
                <a:spcPts val="0"/>
              </a:spcBef>
              <a:spcAft>
                <a:spcPts val="0"/>
              </a:spcAft>
              <a:buClr>
                <a:schemeClr val="dk1"/>
              </a:buClr>
              <a:buSzPts val="1100"/>
              <a:buFont typeface="Arial"/>
              <a:buNone/>
            </a:pPr>
            <a:r>
              <a:rPr lang="en-US"/>
              <a:t>Results guide budget and testing</a:t>
            </a:r>
            <a:br>
              <a:rPr lang="en-US"/>
            </a:br>
            <a:endParaRPr/>
          </a:p>
          <a:p>
            <a:pPr indent="0" lvl="0" marL="0" rtl="0" algn="l">
              <a:spcBef>
                <a:spcPts val="0"/>
              </a:spcBef>
              <a:spcAft>
                <a:spcPts val="0"/>
              </a:spcAft>
              <a:buClr>
                <a:schemeClr val="dk1"/>
              </a:buClr>
              <a:buSzPts val="1100"/>
              <a:buFont typeface="Arial"/>
              <a:buNone/>
            </a:pPr>
            <a:r>
              <a:rPr lang="en-US"/>
              <a:t>Demonstrates data-driven decision-making</a:t>
            </a:r>
            <a:br>
              <a:rPr lang="en-US"/>
            </a:br>
            <a:r>
              <a:rPr lang="en-US"/>
              <a:t> Example: Payment system RTO 2 hrs vs. marketing RTO 5 days.</a:t>
            </a:r>
            <a:br>
              <a:rPr lang="en-US"/>
            </a:br>
            <a:r>
              <a:rPr lang="en-US"/>
              <a:t> Cyber example: Payment gateway restored first to resume revenue flow.</a:t>
            </a:r>
            <a:endParaRPr/>
          </a:p>
          <a:p>
            <a:pPr indent="0" lvl="0" marL="0" rtl="0" algn="l">
              <a:lnSpc>
                <a:spcPct val="100000"/>
              </a:lnSpc>
              <a:spcBef>
                <a:spcPts val="0"/>
              </a:spcBef>
              <a:spcAft>
                <a:spcPts val="0"/>
              </a:spcAft>
              <a:buSzPts val="1400"/>
              <a:buNone/>
            </a:pPr>
            <a:r>
              <a:t/>
            </a:r>
            <a:endParaRPr/>
          </a:p>
        </p:txBody>
      </p:sp>
      <p:sp>
        <p:nvSpPr>
          <p:cNvPr id="584" name="Google Shape;584;g38d80b544c2_0_38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8d80b544c2_0_43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g38d80b544c2_0_43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Ranking = objective recovery priorities</a:t>
            </a:r>
            <a:br>
              <a:rPr lang="en-US"/>
            </a:br>
            <a:endParaRPr/>
          </a:p>
          <a:p>
            <a:pPr indent="0" lvl="0" marL="0" rtl="0" algn="l">
              <a:spcBef>
                <a:spcPts val="0"/>
              </a:spcBef>
              <a:spcAft>
                <a:spcPts val="0"/>
              </a:spcAft>
              <a:buClr>
                <a:schemeClr val="dk1"/>
              </a:buClr>
              <a:buSzPts val="1100"/>
              <a:buFont typeface="Arial"/>
              <a:buNone/>
            </a:pPr>
            <a:r>
              <a:rPr lang="en-US"/>
              <a:t>Four dimensions: Financial, Operational, Legal, Reputational</a:t>
            </a:r>
            <a:br>
              <a:rPr lang="en-US"/>
            </a:br>
            <a:endParaRPr/>
          </a:p>
          <a:p>
            <a:pPr indent="0" lvl="0" marL="0" rtl="0" algn="l">
              <a:spcBef>
                <a:spcPts val="0"/>
              </a:spcBef>
              <a:spcAft>
                <a:spcPts val="0"/>
              </a:spcAft>
              <a:buClr>
                <a:schemeClr val="dk1"/>
              </a:buClr>
              <a:buSzPts val="1100"/>
              <a:buFont typeface="Arial"/>
              <a:buNone/>
            </a:pPr>
            <a:r>
              <a:rPr lang="en-US"/>
              <a:t>Weighted scoring keeps it fair and relevant</a:t>
            </a:r>
            <a:br>
              <a:rPr lang="en-US"/>
            </a:br>
            <a:endParaRPr/>
          </a:p>
          <a:p>
            <a:pPr indent="0" lvl="0" marL="0" rtl="0" algn="l">
              <a:spcBef>
                <a:spcPts val="0"/>
              </a:spcBef>
              <a:spcAft>
                <a:spcPts val="0"/>
              </a:spcAft>
              <a:buClr>
                <a:schemeClr val="dk1"/>
              </a:buClr>
              <a:buSzPts val="1100"/>
              <a:buFont typeface="Arial"/>
              <a:buNone/>
            </a:pPr>
            <a:r>
              <a:rPr lang="en-US"/>
              <a:t>Cross-team review prevents bias</a:t>
            </a:r>
            <a:br>
              <a:rPr lang="en-US"/>
            </a:br>
            <a:endParaRPr/>
          </a:p>
          <a:p>
            <a:pPr indent="0" lvl="0" marL="0" rtl="0" algn="l">
              <a:spcBef>
                <a:spcPts val="0"/>
              </a:spcBef>
              <a:spcAft>
                <a:spcPts val="0"/>
              </a:spcAft>
              <a:buClr>
                <a:schemeClr val="dk1"/>
              </a:buClr>
              <a:buSzPts val="1100"/>
              <a:buFont typeface="Arial"/>
              <a:buNone/>
            </a:pPr>
            <a:r>
              <a:rPr lang="en-US"/>
              <a:t>Feeds directly into RTO, RPO, and resilience strategy</a:t>
            </a:r>
            <a:br>
              <a:rPr lang="en-US"/>
            </a:br>
            <a:r>
              <a:rPr lang="en-US"/>
              <a:t> Example: Restaurant rebuilds kitchen before décor after fire.</a:t>
            </a:r>
            <a:br>
              <a:rPr lang="en-US"/>
            </a:br>
            <a:r>
              <a:rPr lang="en-US"/>
              <a:t> Cyber example: IT recovers identity servers before analytics systems.</a:t>
            </a:r>
            <a:endParaRPr/>
          </a:p>
          <a:p>
            <a:pPr indent="0" lvl="0" marL="0" rtl="0" algn="l">
              <a:lnSpc>
                <a:spcPct val="100000"/>
              </a:lnSpc>
              <a:spcBef>
                <a:spcPts val="0"/>
              </a:spcBef>
              <a:spcAft>
                <a:spcPts val="0"/>
              </a:spcAft>
              <a:buSzPts val="1400"/>
              <a:buNone/>
            </a:pPr>
            <a:r>
              <a:t/>
            </a:r>
            <a:endParaRPr/>
          </a:p>
        </p:txBody>
      </p:sp>
      <p:sp>
        <p:nvSpPr>
          <p:cNvPr id="639" name="Google Shape;639;g38d80b544c2_0_43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8d80b544c2_0_60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38d80b544c2_0_60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57" name="Google Shape;657;g38d80b544c2_0_60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8d80b544c2_0_62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4" name="Google Shape;664;g38d80b544c2_0_623: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RTO = maximum acceptable downtime</a:t>
            </a:r>
            <a:br>
              <a:rPr lang="en-US"/>
            </a:br>
            <a:endParaRPr/>
          </a:p>
          <a:p>
            <a:pPr indent="0" lvl="0" marL="0" rtl="0" algn="l">
              <a:spcBef>
                <a:spcPts val="0"/>
              </a:spcBef>
              <a:spcAft>
                <a:spcPts val="0"/>
              </a:spcAft>
              <a:buClr>
                <a:schemeClr val="dk1"/>
              </a:buClr>
              <a:buSzPts val="1100"/>
              <a:buFont typeface="Arial"/>
              <a:buNone/>
            </a:pPr>
            <a:r>
              <a:rPr lang="en-US"/>
              <a:t>RPO = maximum acceptable data loss</a:t>
            </a:r>
            <a:br>
              <a:rPr lang="en-US"/>
            </a:br>
            <a:endParaRPr/>
          </a:p>
          <a:p>
            <a:pPr indent="0" lvl="0" marL="0" rtl="0" algn="l">
              <a:spcBef>
                <a:spcPts val="0"/>
              </a:spcBef>
              <a:spcAft>
                <a:spcPts val="0"/>
              </a:spcAft>
              <a:buClr>
                <a:schemeClr val="dk1"/>
              </a:buClr>
              <a:buSzPts val="1100"/>
              <a:buFont typeface="Arial"/>
              <a:buNone/>
            </a:pPr>
            <a:r>
              <a:rPr lang="en-US"/>
              <a:t>Both define how fast and how much to recover</a:t>
            </a:r>
            <a:br>
              <a:rPr lang="en-US"/>
            </a:br>
            <a:endParaRPr/>
          </a:p>
          <a:p>
            <a:pPr indent="0" lvl="0" marL="0" rtl="0" algn="l">
              <a:spcBef>
                <a:spcPts val="0"/>
              </a:spcBef>
              <a:spcAft>
                <a:spcPts val="0"/>
              </a:spcAft>
              <a:buClr>
                <a:schemeClr val="dk1"/>
              </a:buClr>
              <a:buSzPts val="1100"/>
              <a:buFont typeface="Arial"/>
              <a:buNone/>
            </a:pPr>
            <a:r>
              <a:rPr lang="en-US"/>
              <a:t>Set realistic targets based on criticality</a:t>
            </a:r>
            <a:br>
              <a:rPr lang="en-US"/>
            </a:br>
            <a:endParaRPr/>
          </a:p>
          <a:p>
            <a:pPr indent="0" lvl="0" marL="0" rtl="0" algn="l">
              <a:spcBef>
                <a:spcPts val="0"/>
              </a:spcBef>
              <a:spcAft>
                <a:spcPts val="0"/>
              </a:spcAft>
              <a:buClr>
                <a:schemeClr val="dk1"/>
              </a:buClr>
              <a:buSzPts val="1100"/>
              <a:buFont typeface="Arial"/>
              <a:buNone/>
            </a:pPr>
            <a:r>
              <a:rPr lang="en-US"/>
              <a:t>Align with BIA and DRI Practices 4 &amp; 5</a:t>
            </a:r>
            <a:br>
              <a:rPr lang="en-US"/>
            </a:br>
            <a:r>
              <a:rPr lang="en-US"/>
              <a:t> Example: Coffee shop restarts POS in 2 hours after outage.</a:t>
            </a:r>
            <a:br>
              <a:rPr lang="en-US"/>
            </a:br>
            <a:r>
              <a:rPr lang="en-US"/>
              <a:t> Cyber example: Cloud provider restores database with only 15 minutes of data loss.</a:t>
            </a:r>
            <a:endParaRPr/>
          </a:p>
          <a:p>
            <a:pPr indent="0" lvl="0" marL="0" rtl="0" algn="l">
              <a:lnSpc>
                <a:spcPct val="100000"/>
              </a:lnSpc>
              <a:spcBef>
                <a:spcPts val="0"/>
              </a:spcBef>
              <a:spcAft>
                <a:spcPts val="0"/>
              </a:spcAft>
              <a:buSzPts val="1400"/>
              <a:buNone/>
            </a:pPr>
            <a:r>
              <a:t/>
            </a:r>
            <a:endParaRPr/>
          </a:p>
        </p:txBody>
      </p:sp>
      <p:sp>
        <p:nvSpPr>
          <p:cNvPr id="665" name="Google Shape;665;g38d80b544c2_0_623: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8d80b544c2_0_63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g38d80b544c2_0_63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80" name="Google Shape;680;g38d80b544c2_0_63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8d80b544c2_0_64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g38d80b544c2_0_64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Prevent over- or under-prepared recovery plans</a:t>
            </a:r>
            <a:br>
              <a:rPr lang="en-US"/>
            </a:br>
            <a:endParaRPr/>
          </a:p>
          <a:p>
            <a:pPr indent="0" lvl="0" marL="0" rtl="0" algn="l">
              <a:spcBef>
                <a:spcPts val="0"/>
              </a:spcBef>
              <a:spcAft>
                <a:spcPts val="0"/>
              </a:spcAft>
              <a:buClr>
                <a:schemeClr val="dk1"/>
              </a:buClr>
              <a:buSzPts val="1100"/>
              <a:buFont typeface="Arial"/>
              <a:buNone/>
            </a:pPr>
            <a:r>
              <a:rPr lang="en-US"/>
              <a:t>Set measurable resilience goals</a:t>
            </a:r>
            <a:br>
              <a:rPr lang="en-US"/>
            </a:br>
            <a:endParaRPr/>
          </a:p>
          <a:p>
            <a:pPr indent="0" lvl="0" marL="0" rtl="0" algn="l">
              <a:spcBef>
                <a:spcPts val="0"/>
              </a:spcBef>
              <a:spcAft>
                <a:spcPts val="0"/>
              </a:spcAft>
              <a:buClr>
                <a:schemeClr val="dk1"/>
              </a:buClr>
              <a:buSzPts val="1100"/>
              <a:buFont typeface="Arial"/>
              <a:buNone/>
            </a:pPr>
            <a:r>
              <a:rPr lang="en-US"/>
              <a:t>Optimize cost and performance</a:t>
            </a:r>
            <a:br>
              <a:rPr lang="en-US"/>
            </a:br>
            <a:endParaRPr/>
          </a:p>
          <a:p>
            <a:pPr indent="0" lvl="0" marL="0" rtl="0" algn="l">
              <a:spcBef>
                <a:spcPts val="0"/>
              </a:spcBef>
              <a:spcAft>
                <a:spcPts val="0"/>
              </a:spcAft>
              <a:buClr>
                <a:schemeClr val="dk1"/>
              </a:buClr>
              <a:buSzPts val="1100"/>
              <a:buFont typeface="Arial"/>
              <a:buNone/>
            </a:pPr>
            <a:r>
              <a:rPr lang="en-US"/>
              <a:t>Help meet regulations</a:t>
            </a:r>
            <a:br>
              <a:rPr lang="en-US"/>
            </a:br>
            <a:endParaRPr/>
          </a:p>
          <a:p>
            <a:pPr indent="0" lvl="0" marL="0" rtl="0" algn="l">
              <a:spcBef>
                <a:spcPts val="0"/>
              </a:spcBef>
              <a:spcAft>
                <a:spcPts val="0"/>
              </a:spcAft>
              <a:buClr>
                <a:schemeClr val="dk1"/>
              </a:buClr>
              <a:buSzPts val="1100"/>
              <a:buFont typeface="Arial"/>
              <a:buNone/>
            </a:pPr>
            <a:r>
              <a:rPr lang="en-US"/>
              <a:t>Build confidence with customers and partners</a:t>
            </a:r>
            <a:br>
              <a:rPr lang="en-US"/>
            </a:br>
            <a:r>
              <a:rPr lang="en-US"/>
              <a:t> Example: Factory sets machine downtime limit to 8 hours.</a:t>
            </a:r>
            <a:br>
              <a:rPr lang="en-US"/>
            </a:br>
            <a:r>
              <a:rPr lang="en-US"/>
              <a:t> Cyber example: Financial firm designs backup to meet 1-hour RTO for trading systems.</a:t>
            </a:r>
            <a:endParaRPr/>
          </a:p>
          <a:p>
            <a:pPr indent="0" lvl="0" marL="0" rtl="0" algn="l">
              <a:lnSpc>
                <a:spcPct val="100000"/>
              </a:lnSpc>
              <a:spcBef>
                <a:spcPts val="0"/>
              </a:spcBef>
              <a:spcAft>
                <a:spcPts val="0"/>
              </a:spcAft>
              <a:buSzPts val="1400"/>
              <a:buNone/>
            </a:pPr>
            <a:r>
              <a:t/>
            </a:r>
            <a:endParaRPr/>
          </a:p>
        </p:txBody>
      </p:sp>
      <p:sp>
        <p:nvSpPr>
          <p:cNvPr id="691" name="Google Shape;691;g38d80b544c2_0_64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8d80b544c2_0_66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38d80b544c2_0_66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Defines how long a system can be offline</a:t>
            </a:r>
            <a:br>
              <a:rPr lang="en-US"/>
            </a:br>
            <a:endParaRPr/>
          </a:p>
          <a:p>
            <a:pPr indent="0" lvl="0" marL="0" rtl="0" algn="l">
              <a:spcBef>
                <a:spcPts val="0"/>
              </a:spcBef>
              <a:spcAft>
                <a:spcPts val="0"/>
              </a:spcAft>
              <a:buClr>
                <a:schemeClr val="dk1"/>
              </a:buClr>
              <a:buSzPts val="1100"/>
              <a:buFont typeface="Arial"/>
              <a:buNone/>
            </a:pPr>
            <a:r>
              <a:rPr lang="en-US"/>
              <a:t>Measured from disruption to full recovery</a:t>
            </a:r>
            <a:br>
              <a:rPr lang="en-US"/>
            </a:br>
            <a:endParaRPr/>
          </a:p>
          <a:p>
            <a:pPr indent="0" lvl="0" marL="0" rtl="0" algn="l">
              <a:spcBef>
                <a:spcPts val="0"/>
              </a:spcBef>
              <a:spcAft>
                <a:spcPts val="0"/>
              </a:spcAft>
              <a:buClr>
                <a:schemeClr val="dk1"/>
              </a:buClr>
              <a:buSzPts val="1100"/>
              <a:buFont typeface="Arial"/>
              <a:buNone/>
            </a:pPr>
            <a:r>
              <a:rPr lang="en-US"/>
              <a:t>Depends on system importance</a:t>
            </a:r>
            <a:br>
              <a:rPr lang="en-US"/>
            </a:br>
            <a:endParaRPr/>
          </a:p>
          <a:p>
            <a:pPr indent="0" lvl="0" marL="0" rtl="0" algn="l">
              <a:spcBef>
                <a:spcPts val="0"/>
              </a:spcBef>
              <a:spcAft>
                <a:spcPts val="0"/>
              </a:spcAft>
              <a:buClr>
                <a:schemeClr val="dk1"/>
              </a:buClr>
              <a:buSzPts val="1100"/>
              <a:buFont typeface="Arial"/>
              <a:buNone/>
            </a:pPr>
            <a:r>
              <a:rPr lang="en-US"/>
              <a:t>Drives recovery order and budget</a:t>
            </a:r>
            <a:br>
              <a:rPr lang="en-US"/>
            </a:br>
            <a:endParaRPr/>
          </a:p>
          <a:p>
            <a:pPr indent="0" lvl="0" marL="0" rtl="0" algn="l">
              <a:spcBef>
                <a:spcPts val="0"/>
              </a:spcBef>
              <a:spcAft>
                <a:spcPts val="0"/>
              </a:spcAft>
              <a:buClr>
                <a:schemeClr val="dk1"/>
              </a:buClr>
              <a:buSzPts val="1100"/>
              <a:buFont typeface="Arial"/>
              <a:buNone/>
            </a:pPr>
            <a:r>
              <a:rPr lang="en-US"/>
              <a:t>Must be tested and realistic</a:t>
            </a:r>
            <a:br>
              <a:rPr lang="en-US"/>
            </a:br>
            <a:r>
              <a:rPr lang="en-US"/>
              <a:t> Example: Call center phones must be back in 2 hours.</a:t>
            </a:r>
            <a:br>
              <a:rPr lang="en-US"/>
            </a:br>
            <a:r>
              <a:rPr lang="en-US"/>
              <a:t> Cyber example: Email server RTO = 4 hours to restore communication.</a:t>
            </a:r>
            <a:endParaRPr/>
          </a:p>
          <a:p>
            <a:pPr indent="0" lvl="0" marL="0" rtl="0" algn="l">
              <a:lnSpc>
                <a:spcPct val="100000"/>
              </a:lnSpc>
              <a:spcBef>
                <a:spcPts val="0"/>
              </a:spcBef>
              <a:spcAft>
                <a:spcPts val="0"/>
              </a:spcAft>
              <a:buSzPts val="1400"/>
              <a:buNone/>
            </a:pPr>
            <a:r>
              <a:t/>
            </a:r>
            <a:endParaRPr/>
          </a:p>
        </p:txBody>
      </p:sp>
      <p:sp>
        <p:nvSpPr>
          <p:cNvPr id="707" name="Google Shape;707;g38d80b544c2_0_66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8d80b544c2_0_67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38d80b544c2_0_67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Defines how much data loss is acceptable</a:t>
            </a:r>
            <a:br>
              <a:rPr lang="en-US"/>
            </a:br>
            <a:endParaRPr/>
          </a:p>
          <a:p>
            <a:pPr indent="0" lvl="0" marL="0" rtl="0" algn="l">
              <a:spcBef>
                <a:spcPts val="0"/>
              </a:spcBef>
              <a:spcAft>
                <a:spcPts val="0"/>
              </a:spcAft>
              <a:buClr>
                <a:schemeClr val="dk1"/>
              </a:buClr>
              <a:buSzPts val="1100"/>
              <a:buFont typeface="Arial"/>
              <a:buNone/>
            </a:pPr>
            <a:r>
              <a:rPr lang="en-US"/>
              <a:t>Measured in time (minutes or hours)</a:t>
            </a:r>
            <a:br>
              <a:rPr lang="en-US"/>
            </a:br>
            <a:endParaRPr/>
          </a:p>
          <a:p>
            <a:pPr indent="0" lvl="0" marL="0" rtl="0" algn="l">
              <a:spcBef>
                <a:spcPts val="0"/>
              </a:spcBef>
              <a:spcAft>
                <a:spcPts val="0"/>
              </a:spcAft>
              <a:buClr>
                <a:schemeClr val="dk1"/>
              </a:buClr>
              <a:buSzPts val="1100"/>
              <a:buFont typeface="Arial"/>
              <a:buNone/>
            </a:pPr>
            <a:r>
              <a:rPr lang="en-US"/>
              <a:t>Guides backup frequency</a:t>
            </a:r>
            <a:br>
              <a:rPr lang="en-US"/>
            </a:br>
            <a:endParaRPr/>
          </a:p>
          <a:p>
            <a:pPr indent="0" lvl="0" marL="0" rtl="0" algn="l">
              <a:spcBef>
                <a:spcPts val="0"/>
              </a:spcBef>
              <a:spcAft>
                <a:spcPts val="0"/>
              </a:spcAft>
              <a:buClr>
                <a:schemeClr val="dk1"/>
              </a:buClr>
              <a:buSzPts val="1100"/>
              <a:buFont typeface="Arial"/>
              <a:buNone/>
            </a:pPr>
            <a:r>
              <a:rPr lang="en-US"/>
              <a:t>Impacts storage and network design</a:t>
            </a:r>
            <a:br>
              <a:rPr lang="en-US"/>
            </a:br>
            <a:endParaRPr/>
          </a:p>
          <a:p>
            <a:pPr indent="0" lvl="0" marL="0" rtl="0" algn="l">
              <a:spcBef>
                <a:spcPts val="0"/>
              </a:spcBef>
              <a:spcAft>
                <a:spcPts val="0"/>
              </a:spcAft>
              <a:buClr>
                <a:schemeClr val="dk1"/>
              </a:buClr>
              <a:buSzPts val="1100"/>
              <a:buFont typeface="Arial"/>
              <a:buNone/>
            </a:pPr>
            <a:r>
              <a:rPr lang="en-US"/>
              <a:t>Independent from RTO</a:t>
            </a:r>
            <a:br>
              <a:rPr lang="en-US"/>
            </a:br>
            <a:r>
              <a:rPr lang="en-US"/>
              <a:t> Example: Retailer can afford 4 hours of lost sales data.</a:t>
            </a:r>
            <a:br>
              <a:rPr lang="en-US"/>
            </a:br>
            <a:r>
              <a:rPr lang="en-US"/>
              <a:t> Cyber example: Database backup every 15 minutes to keep RPO within target.</a:t>
            </a:r>
            <a:endParaRPr/>
          </a:p>
          <a:p>
            <a:pPr indent="0" lvl="0" marL="0" rtl="0" algn="l">
              <a:lnSpc>
                <a:spcPct val="100000"/>
              </a:lnSpc>
              <a:spcBef>
                <a:spcPts val="0"/>
              </a:spcBef>
              <a:spcAft>
                <a:spcPts val="0"/>
              </a:spcAft>
              <a:buSzPts val="1400"/>
              <a:buNone/>
            </a:pPr>
            <a:r>
              <a:t/>
            </a:r>
            <a:endParaRPr/>
          </a:p>
        </p:txBody>
      </p:sp>
      <p:sp>
        <p:nvSpPr>
          <p:cNvPr id="723" name="Google Shape;723;g38d80b544c2_0_67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8d80b544c2_0_69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g38d80b544c2_0_69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15000"/>
              </a:lnSpc>
              <a:spcBef>
                <a:spcPts val="1200"/>
              </a:spcBef>
              <a:spcAft>
                <a:spcPts val="0"/>
              </a:spcAft>
              <a:buClr>
                <a:schemeClr val="dk1"/>
              </a:buClr>
              <a:buSzPts val="1100"/>
              <a:buFont typeface="Arial"/>
              <a:buNone/>
            </a:pPr>
            <a:r>
              <a:rPr lang="en-US"/>
              <a:t>RTO = time to restore operations</a:t>
            </a:r>
            <a:endParaRPr/>
          </a:p>
          <a:p>
            <a:pPr indent="0" lvl="0" marL="0" rtl="0" algn="l">
              <a:lnSpc>
                <a:spcPct val="115000"/>
              </a:lnSpc>
              <a:spcBef>
                <a:spcPts val="1200"/>
              </a:spcBef>
              <a:spcAft>
                <a:spcPts val="0"/>
              </a:spcAft>
              <a:buClr>
                <a:schemeClr val="dk1"/>
              </a:buClr>
              <a:buSzPts val="1100"/>
              <a:buFont typeface="Arial"/>
              <a:buNone/>
            </a:pPr>
            <a:r>
              <a:rPr lang="en-US"/>
              <a:t>RPO = data loss tolerance</a:t>
            </a:r>
            <a:endParaRPr/>
          </a:p>
          <a:p>
            <a:pPr indent="0" lvl="0" marL="0" rtl="0" algn="l">
              <a:lnSpc>
                <a:spcPct val="115000"/>
              </a:lnSpc>
              <a:spcBef>
                <a:spcPts val="1200"/>
              </a:spcBef>
              <a:spcAft>
                <a:spcPts val="0"/>
              </a:spcAft>
              <a:buClr>
                <a:schemeClr val="dk1"/>
              </a:buClr>
              <a:buSzPts val="1100"/>
              <a:buFont typeface="Arial"/>
              <a:buNone/>
            </a:pPr>
            <a:r>
              <a:rPr lang="en-US"/>
              <a:t>RTO is forward-looking; RPO is backward-looking</a:t>
            </a:r>
            <a:endParaRPr/>
          </a:p>
          <a:p>
            <a:pPr indent="0" lvl="0" marL="0" rtl="0" algn="l">
              <a:lnSpc>
                <a:spcPct val="115000"/>
              </a:lnSpc>
              <a:spcBef>
                <a:spcPts val="1200"/>
              </a:spcBef>
              <a:spcAft>
                <a:spcPts val="0"/>
              </a:spcAft>
              <a:buClr>
                <a:schemeClr val="dk1"/>
              </a:buClr>
              <a:buSzPts val="1100"/>
              <a:buFont typeface="Arial"/>
              <a:buNone/>
            </a:pPr>
            <a:r>
              <a:rPr lang="en-US"/>
              <a:t>Both guide recovery strategy</a:t>
            </a:r>
            <a:endParaRPr/>
          </a:p>
          <a:p>
            <a:pPr indent="0" lvl="0" marL="0" rtl="0" algn="l">
              <a:lnSpc>
                <a:spcPct val="115000"/>
              </a:lnSpc>
              <a:spcBef>
                <a:spcPts val="1200"/>
              </a:spcBef>
              <a:spcAft>
                <a:spcPts val="0"/>
              </a:spcAft>
              <a:buClr>
                <a:schemeClr val="dk1"/>
              </a:buClr>
              <a:buSzPts val="1100"/>
              <a:buFont typeface="Arial"/>
              <a:buNone/>
            </a:pPr>
            <a:r>
              <a:rPr lang="en-US"/>
              <a:t>One affects uptime, the other affects data integrity</a:t>
            </a:r>
            <a:endParaRPr/>
          </a:p>
          <a:p>
            <a:pPr indent="0" lvl="0" marL="0" rtl="0" algn="l">
              <a:lnSpc>
                <a:spcPct val="115000"/>
              </a:lnSpc>
              <a:spcBef>
                <a:spcPts val="1200"/>
              </a:spcBef>
              <a:spcAft>
                <a:spcPts val="0"/>
              </a:spcAft>
              <a:buClr>
                <a:schemeClr val="dk1"/>
              </a:buClr>
              <a:buSzPts val="1100"/>
              <a:buFont typeface="Arial"/>
              <a:buNone/>
            </a:pPr>
            <a:r>
              <a:rPr lang="en-US"/>
              <a:t>Example: Shop can reopen in 6 hours (RTO), but loses only 1 hour of sales data (RPO).</a:t>
            </a:r>
            <a:endParaRPr/>
          </a:p>
          <a:p>
            <a:pPr indent="0" lvl="0" marL="0" rtl="0" algn="l">
              <a:lnSpc>
                <a:spcPct val="115000"/>
              </a:lnSpc>
              <a:spcBef>
                <a:spcPts val="1200"/>
              </a:spcBef>
              <a:spcAft>
                <a:spcPts val="0"/>
              </a:spcAft>
              <a:buClr>
                <a:schemeClr val="dk1"/>
              </a:buClr>
              <a:buSzPts val="1100"/>
              <a:buFont typeface="Arial"/>
              <a:buNone/>
            </a:pPr>
            <a:r>
              <a:rPr lang="en-US"/>
              <a:t>Cyber example: Server restored in 2 hours, data rolled back to last 30-minute backup.</a:t>
            </a:r>
            <a:endParaRPr/>
          </a:p>
          <a:p>
            <a:pPr indent="0" lvl="0" marL="0" rtl="0" algn="l">
              <a:lnSpc>
                <a:spcPct val="100000"/>
              </a:lnSpc>
              <a:spcBef>
                <a:spcPts val="1200"/>
              </a:spcBef>
              <a:spcAft>
                <a:spcPts val="0"/>
              </a:spcAft>
              <a:buSzPts val="1400"/>
              <a:buNone/>
            </a:pPr>
            <a:r>
              <a:t/>
            </a:r>
            <a:endParaRPr/>
          </a:p>
        </p:txBody>
      </p:sp>
      <p:sp>
        <p:nvSpPr>
          <p:cNvPr id="738" name="Google Shape;738;g38d80b544c2_0_69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8d80b544c2_0_71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g38d80b544c2_0_71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Business and system criticality</a:t>
            </a:r>
            <a:br>
              <a:rPr lang="en-US"/>
            </a:br>
            <a:endParaRPr/>
          </a:p>
          <a:p>
            <a:pPr indent="0" lvl="0" marL="0" rtl="0" algn="l">
              <a:spcBef>
                <a:spcPts val="0"/>
              </a:spcBef>
              <a:spcAft>
                <a:spcPts val="0"/>
              </a:spcAft>
              <a:buClr>
                <a:schemeClr val="dk1"/>
              </a:buClr>
              <a:buSzPts val="1100"/>
              <a:buFont typeface="Arial"/>
              <a:buNone/>
            </a:pPr>
            <a:r>
              <a:rPr lang="en-US"/>
              <a:t>Data size and complexity</a:t>
            </a:r>
            <a:br>
              <a:rPr lang="en-US"/>
            </a:br>
            <a:endParaRPr/>
          </a:p>
          <a:p>
            <a:pPr indent="0" lvl="0" marL="0" rtl="0" algn="l">
              <a:spcBef>
                <a:spcPts val="0"/>
              </a:spcBef>
              <a:spcAft>
                <a:spcPts val="0"/>
              </a:spcAft>
              <a:buClr>
                <a:schemeClr val="dk1"/>
              </a:buClr>
              <a:buSzPts val="1100"/>
              <a:buFont typeface="Arial"/>
              <a:buNone/>
            </a:pPr>
            <a:r>
              <a:rPr lang="en-US"/>
              <a:t>Cost of recovery vs. downtime loss</a:t>
            </a:r>
            <a:br>
              <a:rPr lang="en-US"/>
            </a:br>
            <a:endParaRPr/>
          </a:p>
          <a:p>
            <a:pPr indent="0" lvl="0" marL="0" rtl="0" algn="l">
              <a:spcBef>
                <a:spcPts val="0"/>
              </a:spcBef>
              <a:spcAft>
                <a:spcPts val="0"/>
              </a:spcAft>
              <a:buClr>
                <a:schemeClr val="dk1"/>
              </a:buClr>
              <a:buSzPts val="1100"/>
              <a:buFont typeface="Arial"/>
              <a:buNone/>
            </a:pPr>
            <a:r>
              <a:rPr lang="en-US"/>
              <a:t>Regulatory requirements</a:t>
            </a:r>
            <a:br>
              <a:rPr lang="en-US"/>
            </a:br>
            <a:endParaRPr/>
          </a:p>
          <a:p>
            <a:pPr indent="0" lvl="0" marL="0" rtl="0" algn="l">
              <a:spcBef>
                <a:spcPts val="0"/>
              </a:spcBef>
              <a:spcAft>
                <a:spcPts val="0"/>
              </a:spcAft>
              <a:buClr>
                <a:schemeClr val="dk1"/>
              </a:buClr>
              <a:buSzPts val="1100"/>
              <a:buFont typeface="Arial"/>
              <a:buNone/>
            </a:pPr>
            <a:r>
              <a:rPr lang="en-US"/>
              <a:t>Technology capability and dependencies</a:t>
            </a:r>
            <a:br>
              <a:rPr lang="en-US"/>
            </a:br>
            <a:r>
              <a:rPr lang="en-US"/>
              <a:t> Example: Airline sets tighter RTO for booking than for marketing.</a:t>
            </a:r>
            <a:br>
              <a:rPr lang="en-US"/>
            </a:br>
            <a:r>
              <a:rPr lang="en-US"/>
              <a:t> Cyber example: Bank invests in replication to meet strict compliance RPOs.</a:t>
            </a:r>
            <a:endParaRPr/>
          </a:p>
          <a:p>
            <a:pPr indent="0" lvl="0" marL="0" rtl="0" algn="l">
              <a:lnSpc>
                <a:spcPct val="100000"/>
              </a:lnSpc>
              <a:spcBef>
                <a:spcPts val="0"/>
              </a:spcBef>
              <a:spcAft>
                <a:spcPts val="0"/>
              </a:spcAft>
              <a:buSzPts val="1400"/>
              <a:buNone/>
            </a:pPr>
            <a:r>
              <a:t/>
            </a:r>
            <a:endParaRPr/>
          </a:p>
        </p:txBody>
      </p:sp>
      <p:sp>
        <p:nvSpPr>
          <p:cNvPr id="760" name="Google Shape;760;g38d80b544c2_0_71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8d80b544c2_0_1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38d80b544c2_0_1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01" name="Google Shape;201;g38d80b544c2_0_1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8d80b544c2_0_72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g38d80b544c2_0_72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Identify critical systems and functions</a:t>
            </a:r>
            <a:br>
              <a:rPr lang="en-US"/>
            </a:br>
            <a:endParaRPr/>
          </a:p>
          <a:p>
            <a:pPr indent="0" lvl="0" marL="0" rtl="0" algn="l">
              <a:spcBef>
                <a:spcPts val="0"/>
              </a:spcBef>
              <a:spcAft>
                <a:spcPts val="0"/>
              </a:spcAft>
              <a:buClr>
                <a:schemeClr val="dk1"/>
              </a:buClr>
              <a:buSzPts val="1100"/>
              <a:buFont typeface="Arial"/>
              <a:buNone/>
            </a:pPr>
            <a:r>
              <a:rPr lang="en-US"/>
              <a:t>Assess impact over time</a:t>
            </a:r>
            <a:br>
              <a:rPr lang="en-US"/>
            </a:br>
            <a:endParaRPr/>
          </a:p>
          <a:p>
            <a:pPr indent="0" lvl="0" marL="0" rtl="0" algn="l">
              <a:spcBef>
                <a:spcPts val="0"/>
              </a:spcBef>
              <a:spcAft>
                <a:spcPts val="0"/>
              </a:spcAft>
              <a:buClr>
                <a:schemeClr val="dk1"/>
              </a:buClr>
              <a:buSzPts val="1100"/>
              <a:buFont typeface="Arial"/>
              <a:buNone/>
            </a:pPr>
            <a:r>
              <a:rPr lang="en-US"/>
              <a:t>Define acceptable outage and data loss</a:t>
            </a:r>
            <a:br>
              <a:rPr lang="en-US"/>
            </a:br>
            <a:endParaRPr/>
          </a:p>
          <a:p>
            <a:pPr indent="0" lvl="0" marL="0" rtl="0" algn="l">
              <a:spcBef>
                <a:spcPts val="0"/>
              </a:spcBef>
              <a:spcAft>
                <a:spcPts val="0"/>
              </a:spcAft>
              <a:buClr>
                <a:schemeClr val="dk1"/>
              </a:buClr>
              <a:buSzPts val="1100"/>
              <a:buFont typeface="Arial"/>
              <a:buNone/>
            </a:pPr>
            <a:r>
              <a:rPr lang="en-US"/>
              <a:t>Convert to recovery objectives</a:t>
            </a:r>
            <a:br>
              <a:rPr lang="en-US"/>
            </a:br>
            <a:endParaRPr/>
          </a:p>
          <a:p>
            <a:pPr indent="0" lvl="0" marL="0" rtl="0" algn="l">
              <a:spcBef>
                <a:spcPts val="0"/>
              </a:spcBef>
              <a:spcAft>
                <a:spcPts val="0"/>
              </a:spcAft>
              <a:buClr>
                <a:schemeClr val="dk1"/>
              </a:buClr>
              <a:buSzPts val="1100"/>
              <a:buFont typeface="Arial"/>
              <a:buNone/>
            </a:pPr>
            <a:r>
              <a:rPr lang="en-US"/>
              <a:t>Keep consistent with BIA results</a:t>
            </a:r>
            <a:br>
              <a:rPr lang="en-US"/>
            </a:br>
            <a:r>
              <a:rPr lang="en-US"/>
              <a:t> Example: Payroll downtime beyond 12 hours = missed salaries.</a:t>
            </a:r>
            <a:br>
              <a:rPr lang="en-US"/>
            </a:br>
            <a:r>
              <a:rPr lang="en-US"/>
              <a:t> Cyber example: ERP outage &gt; 6 hours affects supplier payments.</a:t>
            </a:r>
            <a:endParaRPr/>
          </a:p>
          <a:p>
            <a:pPr indent="0" lvl="0" marL="0" rtl="0" algn="l">
              <a:lnSpc>
                <a:spcPct val="100000"/>
              </a:lnSpc>
              <a:spcBef>
                <a:spcPts val="0"/>
              </a:spcBef>
              <a:spcAft>
                <a:spcPts val="0"/>
              </a:spcAft>
              <a:buSzPts val="1400"/>
              <a:buNone/>
            </a:pPr>
            <a:r>
              <a:t/>
            </a:r>
            <a:endParaRPr/>
          </a:p>
        </p:txBody>
      </p:sp>
      <p:sp>
        <p:nvSpPr>
          <p:cNvPr id="776" name="Google Shape;776;g38d80b544c2_0_72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8d80b544c2_0_75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g38d80b544c2_0_75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Zero RTO is too expensive for most</a:t>
            </a:r>
            <a:br>
              <a:rPr lang="en-US"/>
            </a:br>
            <a:endParaRPr/>
          </a:p>
          <a:p>
            <a:pPr indent="0" lvl="0" marL="0" rtl="0" algn="l">
              <a:spcBef>
                <a:spcPts val="0"/>
              </a:spcBef>
              <a:spcAft>
                <a:spcPts val="0"/>
              </a:spcAft>
              <a:buClr>
                <a:schemeClr val="dk1"/>
              </a:buClr>
              <a:buSzPts val="1100"/>
              <a:buFont typeface="Arial"/>
              <a:buNone/>
            </a:pPr>
            <a:r>
              <a:rPr lang="en-US"/>
              <a:t>Consider full recovery steps, not theory</a:t>
            </a:r>
            <a:br>
              <a:rPr lang="en-US"/>
            </a:br>
            <a:endParaRPr/>
          </a:p>
          <a:p>
            <a:pPr indent="0" lvl="0" marL="0" rtl="0" algn="l">
              <a:spcBef>
                <a:spcPts val="0"/>
              </a:spcBef>
              <a:spcAft>
                <a:spcPts val="0"/>
              </a:spcAft>
              <a:buClr>
                <a:schemeClr val="dk1"/>
              </a:buClr>
              <a:buSzPts val="1100"/>
              <a:buFont typeface="Arial"/>
              <a:buNone/>
            </a:pPr>
            <a:r>
              <a:rPr lang="en-US"/>
              <a:t>Include communication and manual workarounds</a:t>
            </a:r>
            <a:br>
              <a:rPr lang="en-US"/>
            </a:br>
            <a:endParaRPr/>
          </a:p>
          <a:p>
            <a:pPr indent="0" lvl="0" marL="0" rtl="0" algn="l">
              <a:spcBef>
                <a:spcPts val="0"/>
              </a:spcBef>
              <a:spcAft>
                <a:spcPts val="0"/>
              </a:spcAft>
              <a:buClr>
                <a:schemeClr val="dk1"/>
              </a:buClr>
              <a:buSzPts val="1100"/>
              <a:buFont typeface="Arial"/>
              <a:buNone/>
            </a:pPr>
            <a:r>
              <a:rPr lang="en-US"/>
              <a:t>Use test results to adjust</a:t>
            </a:r>
            <a:br>
              <a:rPr lang="en-US"/>
            </a:br>
            <a:endParaRPr/>
          </a:p>
          <a:p>
            <a:pPr indent="0" lvl="0" marL="0" rtl="0" algn="l">
              <a:spcBef>
                <a:spcPts val="0"/>
              </a:spcBef>
              <a:spcAft>
                <a:spcPts val="0"/>
              </a:spcAft>
              <a:buClr>
                <a:schemeClr val="dk1"/>
              </a:buClr>
              <a:buSzPts val="1100"/>
              <a:buFont typeface="Arial"/>
              <a:buNone/>
            </a:pPr>
            <a:r>
              <a:rPr lang="en-US"/>
              <a:t>Align with resources and reality</a:t>
            </a:r>
            <a:br>
              <a:rPr lang="en-US"/>
            </a:br>
            <a:r>
              <a:rPr lang="en-US"/>
              <a:t> Example: Restaurant accepts 8-hour POS downtime.</a:t>
            </a:r>
            <a:br>
              <a:rPr lang="en-US"/>
            </a:br>
            <a:r>
              <a:rPr lang="en-US"/>
              <a:t> Cyber example: Web app aims for 2-hour RTO after system crash.</a:t>
            </a:r>
            <a:endParaRPr/>
          </a:p>
          <a:p>
            <a:pPr indent="0" lvl="0" marL="0" rtl="0" algn="l">
              <a:lnSpc>
                <a:spcPct val="100000"/>
              </a:lnSpc>
              <a:spcBef>
                <a:spcPts val="0"/>
              </a:spcBef>
              <a:spcAft>
                <a:spcPts val="0"/>
              </a:spcAft>
              <a:buSzPts val="1400"/>
              <a:buNone/>
            </a:pPr>
            <a:r>
              <a:t/>
            </a:r>
            <a:endParaRPr/>
          </a:p>
        </p:txBody>
      </p:sp>
      <p:sp>
        <p:nvSpPr>
          <p:cNvPr id="801" name="Google Shape;801;g38d80b544c2_0_75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8d80b544c2_0_76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g38d80b544c2_0_766: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Frequent backups reduce data loss</a:t>
            </a:r>
            <a:br>
              <a:rPr lang="en-US"/>
            </a:br>
            <a:endParaRPr/>
          </a:p>
          <a:p>
            <a:pPr indent="0" lvl="0" marL="0" rtl="0" algn="l">
              <a:spcBef>
                <a:spcPts val="0"/>
              </a:spcBef>
              <a:spcAft>
                <a:spcPts val="0"/>
              </a:spcAft>
              <a:buClr>
                <a:schemeClr val="dk1"/>
              </a:buClr>
              <a:buSzPts val="1100"/>
              <a:buFont typeface="Arial"/>
              <a:buNone/>
            </a:pPr>
            <a:r>
              <a:rPr lang="en-US"/>
              <a:t>Balance between cost and tolerance</a:t>
            </a:r>
            <a:br>
              <a:rPr lang="en-US"/>
            </a:br>
            <a:endParaRPr/>
          </a:p>
          <a:p>
            <a:pPr indent="0" lvl="0" marL="0" rtl="0" algn="l">
              <a:spcBef>
                <a:spcPts val="0"/>
              </a:spcBef>
              <a:spcAft>
                <a:spcPts val="0"/>
              </a:spcAft>
              <a:buClr>
                <a:schemeClr val="dk1"/>
              </a:buClr>
              <a:buSzPts val="1100"/>
              <a:buFont typeface="Arial"/>
              <a:buNone/>
            </a:pPr>
            <a:r>
              <a:rPr lang="en-US"/>
              <a:t>Factor in system performance and storage</a:t>
            </a:r>
            <a:br>
              <a:rPr lang="en-US"/>
            </a:br>
            <a:endParaRPr/>
          </a:p>
          <a:p>
            <a:pPr indent="0" lvl="0" marL="0" rtl="0" algn="l">
              <a:spcBef>
                <a:spcPts val="0"/>
              </a:spcBef>
              <a:spcAft>
                <a:spcPts val="0"/>
              </a:spcAft>
              <a:buClr>
                <a:schemeClr val="dk1"/>
              </a:buClr>
              <a:buSzPts val="1100"/>
              <a:buFont typeface="Arial"/>
              <a:buNone/>
            </a:pPr>
            <a:r>
              <a:rPr lang="en-US"/>
              <a:t>Include restore validation</a:t>
            </a:r>
            <a:br>
              <a:rPr lang="en-US"/>
            </a:br>
            <a:endParaRPr/>
          </a:p>
          <a:p>
            <a:pPr indent="0" lvl="0" marL="0" rtl="0" algn="l">
              <a:spcBef>
                <a:spcPts val="0"/>
              </a:spcBef>
              <a:spcAft>
                <a:spcPts val="0"/>
              </a:spcAft>
              <a:buClr>
                <a:schemeClr val="dk1"/>
              </a:buClr>
              <a:buSzPts val="1100"/>
              <a:buFont typeface="Arial"/>
              <a:buNone/>
            </a:pPr>
            <a:r>
              <a:rPr lang="en-US"/>
              <a:t>Match RPOs to data type</a:t>
            </a:r>
            <a:br>
              <a:rPr lang="en-US"/>
            </a:br>
            <a:r>
              <a:rPr lang="en-US"/>
              <a:t> Example: CRM backs up daily; sales system every hour.</a:t>
            </a:r>
            <a:br>
              <a:rPr lang="en-US"/>
            </a:br>
            <a:r>
              <a:rPr lang="en-US"/>
              <a:t> Cyber example: Database replication keeps RPO under 10 minutes for orders.</a:t>
            </a:r>
            <a:endParaRPr/>
          </a:p>
          <a:p>
            <a:pPr indent="0" lvl="0" marL="0" rtl="0" algn="l">
              <a:lnSpc>
                <a:spcPct val="100000"/>
              </a:lnSpc>
              <a:spcBef>
                <a:spcPts val="0"/>
              </a:spcBef>
              <a:spcAft>
                <a:spcPts val="0"/>
              </a:spcAft>
              <a:buSzPts val="1400"/>
              <a:buNone/>
            </a:pPr>
            <a:r>
              <a:t/>
            </a:r>
            <a:endParaRPr/>
          </a:p>
        </p:txBody>
      </p:sp>
      <p:sp>
        <p:nvSpPr>
          <p:cNvPr id="817" name="Google Shape;817;g38d80b544c2_0_766: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38d80b544c2_0_78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38d80b544c2_0_781: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Different systems, different targets</a:t>
            </a:r>
            <a:br>
              <a:rPr lang="en-US"/>
            </a:br>
            <a:endParaRPr/>
          </a:p>
          <a:p>
            <a:pPr indent="0" lvl="0" marL="0" rtl="0" algn="l">
              <a:spcBef>
                <a:spcPts val="0"/>
              </a:spcBef>
              <a:spcAft>
                <a:spcPts val="0"/>
              </a:spcAft>
              <a:buClr>
                <a:schemeClr val="dk1"/>
              </a:buClr>
              <a:buSzPts val="1100"/>
              <a:buFont typeface="Arial"/>
              <a:buNone/>
            </a:pPr>
            <a:r>
              <a:rPr lang="en-US"/>
              <a:t>Order Processing: RTO 1h, RPO 15m</a:t>
            </a:r>
            <a:br>
              <a:rPr lang="en-US"/>
            </a:br>
            <a:endParaRPr/>
          </a:p>
          <a:p>
            <a:pPr indent="0" lvl="0" marL="0" rtl="0" algn="l">
              <a:spcBef>
                <a:spcPts val="0"/>
              </a:spcBef>
              <a:spcAft>
                <a:spcPts val="0"/>
              </a:spcAft>
              <a:buClr>
                <a:schemeClr val="dk1"/>
              </a:buClr>
              <a:buSzPts val="1100"/>
              <a:buFont typeface="Arial"/>
              <a:buNone/>
            </a:pPr>
            <a:r>
              <a:rPr lang="en-US"/>
              <a:t>Marketing: RTO 24h, RPO 12h</a:t>
            </a:r>
            <a:br>
              <a:rPr lang="en-US"/>
            </a:br>
            <a:endParaRPr/>
          </a:p>
          <a:p>
            <a:pPr indent="0" lvl="0" marL="0" rtl="0" algn="l">
              <a:spcBef>
                <a:spcPts val="0"/>
              </a:spcBef>
              <a:spcAft>
                <a:spcPts val="0"/>
              </a:spcAft>
              <a:buClr>
                <a:schemeClr val="dk1"/>
              </a:buClr>
              <a:buSzPts val="1100"/>
              <a:buFont typeface="Arial"/>
              <a:buNone/>
            </a:pPr>
            <a:r>
              <a:rPr lang="en-US"/>
              <a:t>Analytics: RTO 72h, RPO 24h</a:t>
            </a:r>
            <a:br>
              <a:rPr lang="en-US"/>
            </a:br>
            <a:endParaRPr/>
          </a:p>
          <a:p>
            <a:pPr indent="0" lvl="0" marL="0" rtl="0" algn="l">
              <a:spcBef>
                <a:spcPts val="0"/>
              </a:spcBef>
              <a:spcAft>
                <a:spcPts val="0"/>
              </a:spcAft>
              <a:buClr>
                <a:schemeClr val="dk1"/>
              </a:buClr>
              <a:buSzPts val="1100"/>
              <a:buFont typeface="Arial"/>
              <a:buNone/>
            </a:pPr>
            <a:r>
              <a:rPr lang="en-US"/>
              <a:t>Align recovery investment by value</a:t>
            </a:r>
            <a:br>
              <a:rPr lang="en-US"/>
            </a:br>
            <a:r>
              <a:rPr lang="en-US"/>
              <a:t> Example: Orders resume first, marketing later.</a:t>
            </a:r>
            <a:br>
              <a:rPr lang="en-US"/>
            </a:br>
            <a:r>
              <a:rPr lang="en-US"/>
              <a:t> Cyber example: Transaction system restored before analytics dashboard.</a:t>
            </a:r>
            <a:endParaRPr/>
          </a:p>
          <a:p>
            <a:pPr indent="0" lvl="0" marL="0" rtl="0" algn="l">
              <a:lnSpc>
                <a:spcPct val="100000"/>
              </a:lnSpc>
              <a:spcBef>
                <a:spcPts val="0"/>
              </a:spcBef>
              <a:spcAft>
                <a:spcPts val="0"/>
              </a:spcAft>
              <a:buSzPts val="1400"/>
              <a:buNone/>
            </a:pPr>
            <a:r>
              <a:t/>
            </a:r>
            <a:endParaRPr/>
          </a:p>
        </p:txBody>
      </p:sp>
      <p:sp>
        <p:nvSpPr>
          <p:cNvPr id="833" name="Google Shape;833;g38d80b544c2_0_781: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8d80b544c2_0_80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g38d80b544c2_0_80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Tier 1: Mission-critical, fastest recovery</a:t>
            </a:r>
            <a:br>
              <a:rPr lang="en-US"/>
            </a:br>
            <a:endParaRPr/>
          </a:p>
          <a:p>
            <a:pPr indent="0" lvl="0" marL="0" rtl="0" algn="l">
              <a:spcBef>
                <a:spcPts val="0"/>
              </a:spcBef>
              <a:spcAft>
                <a:spcPts val="0"/>
              </a:spcAft>
              <a:buClr>
                <a:schemeClr val="dk1"/>
              </a:buClr>
              <a:buSzPts val="1100"/>
              <a:buFont typeface="Arial"/>
              <a:buNone/>
            </a:pPr>
            <a:r>
              <a:rPr lang="en-US"/>
              <a:t>Tier 2: Essential, within a day</a:t>
            </a:r>
            <a:br>
              <a:rPr lang="en-US"/>
            </a:br>
            <a:endParaRPr/>
          </a:p>
          <a:p>
            <a:pPr indent="0" lvl="0" marL="0" rtl="0" algn="l">
              <a:spcBef>
                <a:spcPts val="0"/>
              </a:spcBef>
              <a:spcAft>
                <a:spcPts val="0"/>
              </a:spcAft>
              <a:buClr>
                <a:schemeClr val="dk1"/>
              </a:buClr>
              <a:buSzPts val="1100"/>
              <a:buFont typeface="Arial"/>
              <a:buNone/>
            </a:pPr>
            <a:r>
              <a:rPr lang="en-US"/>
              <a:t>Tier 3: Standard, within 3 days</a:t>
            </a:r>
            <a:br>
              <a:rPr lang="en-US"/>
            </a:br>
            <a:endParaRPr/>
          </a:p>
          <a:p>
            <a:pPr indent="0" lvl="0" marL="0" rtl="0" algn="l">
              <a:spcBef>
                <a:spcPts val="0"/>
              </a:spcBef>
              <a:spcAft>
                <a:spcPts val="0"/>
              </a:spcAft>
              <a:buClr>
                <a:schemeClr val="dk1"/>
              </a:buClr>
              <a:buSzPts val="1100"/>
              <a:buFont typeface="Arial"/>
              <a:buNone/>
            </a:pPr>
            <a:r>
              <a:rPr lang="en-US"/>
              <a:t>Tier 4: Non-essential, within a week</a:t>
            </a:r>
            <a:br>
              <a:rPr lang="en-US"/>
            </a:br>
            <a:endParaRPr/>
          </a:p>
          <a:p>
            <a:pPr indent="0" lvl="0" marL="0" rtl="0" algn="l">
              <a:spcBef>
                <a:spcPts val="0"/>
              </a:spcBef>
              <a:spcAft>
                <a:spcPts val="0"/>
              </a:spcAft>
              <a:buClr>
                <a:schemeClr val="dk1"/>
              </a:buClr>
              <a:buSzPts val="1100"/>
              <a:buFont typeface="Arial"/>
              <a:buNone/>
            </a:pPr>
            <a:r>
              <a:rPr lang="en-US"/>
              <a:t>Enables structured sequencing and budgeting</a:t>
            </a:r>
            <a:br>
              <a:rPr lang="en-US"/>
            </a:br>
            <a:r>
              <a:rPr lang="en-US"/>
              <a:t> Example: Hospital triages emergency systems first.</a:t>
            </a:r>
            <a:br>
              <a:rPr lang="en-US"/>
            </a:br>
            <a:r>
              <a:rPr lang="en-US"/>
              <a:t> Cyber example: Financial apps in Tier 1, HR tools in Tier 3.</a:t>
            </a:r>
            <a:endParaRPr/>
          </a:p>
          <a:p>
            <a:pPr indent="0" lvl="0" marL="0" rtl="0" algn="l">
              <a:lnSpc>
                <a:spcPct val="100000"/>
              </a:lnSpc>
              <a:spcBef>
                <a:spcPts val="0"/>
              </a:spcBef>
              <a:spcAft>
                <a:spcPts val="0"/>
              </a:spcAft>
              <a:buSzPts val="1400"/>
              <a:buNone/>
            </a:pPr>
            <a:r>
              <a:t/>
            </a:r>
            <a:endParaRPr/>
          </a:p>
        </p:txBody>
      </p:sp>
      <p:sp>
        <p:nvSpPr>
          <p:cNvPr id="857" name="Google Shape;857;g38d80b544c2_0_80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8d80b544c2_0_83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38d80b544c2_0_83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Backups and snapshots</a:t>
            </a:r>
            <a:br>
              <a:rPr lang="en-US"/>
            </a:br>
            <a:endParaRPr/>
          </a:p>
          <a:p>
            <a:pPr indent="0" lvl="0" marL="0" rtl="0" algn="l">
              <a:spcBef>
                <a:spcPts val="0"/>
              </a:spcBef>
              <a:spcAft>
                <a:spcPts val="0"/>
              </a:spcAft>
              <a:buClr>
                <a:schemeClr val="dk1"/>
              </a:buClr>
              <a:buSzPts val="1100"/>
              <a:buFont typeface="Arial"/>
              <a:buNone/>
            </a:pPr>
            <a:r>
              <a:rPr lang="en-US"/>
              <a:t>Real-time replication</a:t>
            </a:r>
            <a:br>
              <a:rPr lang="en-US"/>
            </a:br>
            <a:endParaRPr/>
          </a:p>
          <a:p>
            <a:pPr indent="0" lvl="0" marL="0" rtl="0" algn="l">
              <a:spcBef>
                <a:spcPts val="0"/>
              </a:spcBef>
              <a:spcAft>
                <a:spcPts val="0"/>
              </a:spcAft>
              <a:buClr>
                <a:schemeClr val="dk1"/>
              </a:buClr>
              <a:buSzPts val="1100"/>
              <a:buFont typeface="Arial"/>
              <a:buNone/>
            </a:pPr>
            <a:r>
              <a:rPr lang="en-US"/>
              <a:t>Failover clusters</a:t>
            </a:r>
            <a:br>
              <a:rPr lang="en-US"/>
            </a:br>
            <a:endParaRPr/>
          </a:p>
          <a:p>
            <a:pPr indent="0" lvl="0" marL="0" rtl="0" algn="l">
              <a:spcBef>
                <a:spcPts val="0"/>
              </a:spcBef>
              <a:spcAft>
                <a:spcPts val="0"/>
              </a:spcAft>
              <a:buClr>
                <a:schemeClr val="dk1"/>
              </a:buClr>
              <a:buSzPts val="1100"/>
              <a:buFont typeface="Arial"/>
              <a:buNone/>
            </a:pPr>
            <a:r>
              <a:rPr lang="en-US"/>
              <a:t>Cloud DR and BaaS</a:t>
            </a:r>
            <a:br>
              <a:rPr lang="en-US"/>
            </a:br>
            <a:endParaRPr/>
          </a:p>
          <a:p>
            <a:pPr indent="0" lvl="0" marL="0" rtl="0" algn="l">
              <a:spcBef>
                <a:spcPts val="0"/>
              </a:spcBef>
              <a:spcAft>
                <a:spcPts val="0"/>
              </a:spcAft>
              <a:buClr>
                <a:schemeClr val="dk1"/>
              </a:buClr>
              <a:buSzPts val="1100"/>
              <a:buFont typeface="Arial"/>
              <a:buNone/>
            </a:pPr>
            <a:r>
              <a:rPr lang="en-US"/>
              <a:t>Automated orchestration tools</a:t>
            </a:r>
            <a:br>
              <a:rPr lang="en-US"/>
            </a:br>
            <a:r>
              <a:rPr lang="en-US"/>
              <a:t> Example: Store uses daily backups for point-of-sale data.</a:t>
            </a:r>
            <a:br>
              <a:rPr lang="en-US"/>
            </a:br>
            <a:r>
              <a:rPr lang="en-US"/>
              <a:t> Cyber example: Cloud mirror restores systems in minutes after server failure.</a:t>
            </a:r>
            <a:endParaRPr/>
          </a:p>
          <a:p>
            <a:pPr indent="0" lvl="0" marL="0" rtl="0" algn="l">
              <a:lnSpc>
                <a:spcPct val="100000"/>
              </a:lnSpc>
              <a:spcBef>
                <a:spcPts val="0"/>
              </a:spcBef>
              <a:spcAft>
                <a:spcPts val="0"/>
              </a:spcAft>
              <a:buSzPts val="1400"/>
              <a:buNone/>
            </a:pPr>
            <a:r>
              <a:t/>
            </a:r>
            <a:endParaRPr/>
          </a:p>
        </p:txBody>
      </p:sp>
      <p:sp>
        <p:nvSpPr>
          <p:cNvPr id="886" name="Google Shape;886;g38d80b544c2_0_83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8d80b544c2_0_84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1" name="Google Shape;901;g38d80b544c2_0_84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Confirms if RTOs and RPOs are achievable</a:t>
            </a:r>
            <a:br>
              <a:rPr lang="en-US"/>
            </a:br>
            <a:endParaRPr/>
          </a:p>
          <a:p>
            <a:pPr indent="0" lvl="0" marL="0" rtl="0" algn="l">
              <a:spcBef>
                <a:spcPts val="0"/>
              </a:spcBef>
              <a:spcAft>
                <a:spcPts val="0"/>
              </a:spcAft>
              <a:buClr>
                <a:schemeClr val="dk1"/>
              </a:buClr>
              <a:buSzPts val="1100"/>
              <a:buFont typeface="Arial"/>
              <a:buNone/>
            </a:pPr>
            <a:r>
              <a:rPr lang="en-US"/>
              <a:t>Tests processes and team readiness</a:t>
            </a:r>
            <a:br>
              <a:rPr lang="en-US"/>
            </a:br>
            <a:endParaRPr/>
          </a:p>
          <a:p>
            <a:pPr indent="0" lvl="0" marL="0" rtl="0" algn="l">
              <a:spcBef>
                <a:spcPts val="0"/>
              </a:spcBef>
              <a:spcAft>
                <a:spcPts val="0"/>
              </a:spcAft>
              <a:buClr>
                <a:schemeClr val="dk1"/>
              </a:buClr>
              <a:buSzPts val="1100"/>
              <a:buFont typeface="Arial"/>
              <a:buNone/>
            </a:pPr>
            <a:r>
              <a:rPr lang="en-US"/>
              <a:t>Simulates real-world disruptions</a:t>
            </a:r>
            <a:br>
              <a:rPr lang="en-US"/>
            </a:br>
            <a:endParaRPr/>
          </a:p>
          <a:p>
            <a:pPr indent="0" lvl="0" marL="0" rtl="0" algn="l">
              <a:spcBef>
                <a:spcPts val="0"/>
              </a:spcBef>
              <a:spcAft>
                <a:spcPts val="0"/>
              </a:spcAft>
              <a:buClr>
                <a:schemeClr val="dk1"/>
              </a:buClr>
              <a:buSzPts val="1100"/>
              <a:buFont typeface="Arial"/>
              <a:buNone/>
            </a:pPr>
            <a:r>
              <a:rPr lang="en-US"/>
              <a:t>Documents gaps and lessons learned</a:t>
            </a:r>
            <a:br>
              <a:rPr lang="en-US"/>
            </a:br>
            <a:endParaRPr/>
          </a:p>
          <a:p>
            <a:pPr indent="0" lvl="0" marL="0" rtl="0" algn="l">
              <a:spcBef>
                <a:spcPts val="0"/>
              </a:spcBef>
              <a:spcAft>
                <a:spcPts val="0"/>
              </a:spcAft>
              <a:buClr>
                <a:schemeClr val="dk1"/>
              </a:buClr>
              <a:buSzPts val="1100"/>
              <a:buFont typeface="Arial"/>
              <a:buNone/>
            </a:pPr>
            <a:r>
              <a:rPr lang="en-US"/>
              <a:t>Keeps recovery plans current</a:t>
            </a:r>
            <a:br>
              <a:rPr lang="en-US"/>
            </a:br>
            <a:r>
              <a:rPr lang="en-US"/>
              <a:t> Example: Monthly fire drill tests office readiness.</a:t>
            </a:r>
            <a:br>
              <a:rPr lang="en-US"/>
            </a:br>
            <a:r>
              <a:rPr lang="en-US"/>
              <a:t> Cyber example: Annual restore test validates 2-hour database recovery claim.</a:t>
            </a:r>
            <a:endParaRPr/>
          </a:p>
          <a:p>
            <a:pPr indent="0" lvl="0" marL="0" rtl="0" algn="l">
              <a:lnSpc>
                <a:spcPct val="100000"/>
              </a:lnSpc>
              <a:spcBef>
                <a:spcPts val="0"/>
              </a:spcBef>
              <a:spcAft>
                <a:spcPts val="0"/>
              </a:spcAft>
              <a:buSzPts val="1400"/>
              <a:buNone/>
            </a:pPr>
            <a:r>
              <a:t/>
            </a:r>
            <a:endParaRPr/>
          </a:p>
        </p:txBody>
      </p:sp>
      <p:sp>
        <p:nvSpPr>
          <p:cNvPr id="902" name="Google Shape;902;g38d80b544c2_0_84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8d80b544c2_0_86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7" name="Google Shape;917;g38d80b544c2_0_862: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RTO = downtime limit, RPO = data loss limit</a:t>
            </a:r>
            <a:br>
              <a:rPr lang="en-US"/>
            </a:br>
            <a:endParaRPr/>
          </a:p>
          <a:p>
            <a:pPr indent="0" lvl="0" marL="0" rtl="0" algn="l">
              <a:spcBef>
                <a:spcPts val="0"/>
              </a:spcBef>
              <a:spcAft>
                <a:spcPts val="0"/>
              </a:spcAft>
              <a:buClr>
                <a:schemeClr val="dk1"/>
              </a:buClr>
              <a:buSzPts val="1100"/>
              <a:buFont typeface="Arial"/>
              <a:buNone/>
            </a:pPr>
            <a:r>
              <a:rPr lang="en-US"/>
              <a:t>Derived from BIA and linked to risk tolerance</a:t>
            </a:r>
            <a:br>
              <a:rPr lang="en-US"/>
            </a:br>
            <a:endParaRPr/>
          </a:p>
          <a:p>
            <a:pPr indent="0" lvl="0" marL="0" rtl="0" algn="l">
              <a:spcBef>
                <a:spcPts val="0"/>
              </a:spcBef>
              <a:spcAft>
                <a:spcPts val="0"/>
              </a:spcAft>
              <a:buClr>
                <a:schemeClr val="dk1"/>
              </a:buClr>
              <a:buSzPts val="1100"/>
              <a:buFont typeface="Arial"/>
              <a:buNone/>
            </a:pPr>
            <a:r>
              <a:rPr lang="en-US"/>
              <a:t>Guides investment and recovery design</a:t>
            </a:r>
            <a:br>
              <a:rPr lang="en-US"/>
            </a:br>
            <a:endParaRPr/>
          </a:p>
          <a:p>
            <a:pPr indent="0" lvl="0" marL="0" rtl="0" algn="l">
              <a:spcBef>
                <a:spcPts val="0"/>
              </a:spcBef>
              <a:spcAft>
                <a:spcPts val="0"/>
              </a:spcAft>
              <a:buClr>
                <a:schemeClr val="dk1"/>
              </a:buClr>
              <a:buSzPts val="1100"/>
              <a:buFont typeface="Arial"/>
              <a:buNone/>
            </a:pPr>
            <a:r>
              <a:rPr lang="en-US"/>
              <a:t>Testing ensures alignment and trust</a:t>
            </a:r>
            <a:br>
              <a:rPr lang="en-US"/>
            </a:br>
            <a:endParaRPr/>
          </a:p>
          <a:p>
            <a:pPr indent="0" lvl="0" marL="0" rtl="0" algn="l">
              <a:spcBef>
                <a:spcPts val="0"/>
              </a:spcBef>
              <a:spcAft>
                <a:spcPts val="0"/>
              </a:spcAft>
              <a:buClr>
                <a:schemeClr val="dk1"/>
              </a:buClr>
              <a:buSzPts val="1100"/>
              <a:buFont typeface="Arial"/>
              <a:buNone/>
            </a:pPr>
            <a:r>
              <a:rPr lang="en-US"/>
              <a:t>Tiered recovery saves cost and improves focus</a:t>
            </a:r>
            <a:br>
              <a:rPr lang="en-US"/>
            </a:br>
            <a:r>
              <a:rPr lang="en-US"/>
              <a:t> Example: Bakery restores ovens first to restart sales.</a:t>
            </a:r>
            <a:br>
              <a:rPr lang="en-US"/>
            </a:br>
            <a:r>
              <a:rPr lang="en-US"/>
              <a:t> Cyber example: Security firm prioritizes SOC servers for rapid recovery.</a:t>
            </a:r>
            <a:endParaRPr/>
          </a:p>
          <a:p>
            <a:pPr indent="0" lvl="0" marL="0" rtl="0" algn="l">
              <a:lnSpc>
                <a:spcPct val="100000"/>
              </a:lnSpc>
              <a:spcBef>
                <a:spcPts val="0"/>
              </a:spcBef>
              <a:spcAft>
                <a:spcPts val="0"/>
              </a:spcAft>
              <a:buSzPts val="1400"/>
              <a:buNone/>
            </a:pPr>
            <a:r>
              <a:t/>
            </a:r>
            <a:endParaRPr/>
          </a:p>
        </p:txBody>
      </p:sp>
      <p:sp>
        <p:nvSpPr>
          <p:cNvPr id="918" name="Google Shape;918;g38d80b544c2_0_862: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394a9e633d9_0_32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g394a9e633d9_0_327: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37" name="Google Shape;937;g394a9e633d9_0_327: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8d80b544c2_0_1031:notes"/>
          <p:cNvSpPr/>
          <p:nvPr>
            <p:ph idx="2" type="sldImg"/>
          </p:nvPr>
        </p:nvSpPr>
        <p:spPr>
          <a:xfrm>
            <a:off x="584200" y="726281"/>
            <a:ext cx="4673700" cy="1961100"/>
          </a:xfrm>
          <a:custGeom>
            <a:rect b="b" l="l" r="r" t="t"/>
            <a:pathLst>
              <a:path extrusionOk="0" h="120000" w="120000">
                <a:moveTo>
                  <a:pt x="0" y="0"/>
                </a:moveTo>
                <a:lnTo>
                  <a:pt x="120000" y="0"/>
                </a:lnTo>
                <a:lnTo>
                  <a:pt x="120000" y="120000"/>
                </a:lnTo>
                <a:lnTo>
                  <a:pt x="0" y="120000"/>
                </a:lnTo>
                <a:close/>
              </a:path>
            </a:pathLst>
          </a:custGeom>
          <a:noFill/>
          <a:ln cap="flat" cmpd="sng" w="9900">
            <a:solidFill>
              <a:srgbClr val="000000"/>
            </a:solidFill>
            <a:prstDash val="solid"/>
            <a:round/>
            <a:headEnd len="sm" w="sm" type="none"/>
            <a:tailEnd len="sm" w="sm" type="none"/>
          </a:ln>
        </p:spPr>
      </p:sp>
      <p:sp>
        <p:nvSpPr>
          <p:cNvPr id="944" name="Google Shape;944;g38d80b544c2_0_1031:notes"/>
          <p:cNvSpPr txBox="1"/>
          <p:nvPr>
            <p:ph idx="1" type="body"/>
          </p:nvPr>
        </p:nvSpPr>
        <p:spPr>
          <a:xfrm>
            <a:off x="584200" y="2796183"/>
            <a:ext cx="4673700" cy="2287800"/>
          </a:xfrm>
          <a:prstGeom prst="rect">
            <a:avLst/>
          </a:prstGeom>
          <a:noFill/>
          <a:ln>
            <a:noFill/>
          </a:ln>
        </p:spPr>
        <p:txBody>
          <a:bodyPr anchorCtr="0" anchor="t" bIns="35625" lIns="71275" spcFirstLastPara="1" rIns="71275" wrap="square" tIns="35625">
            <a:noAutofit/>
          </a:bodyPr>
          <a:lstStyle/>
          <a:p>
            <a:pPr indent="0" lvl="0" marL="0" rtl="0" algn="l">
              <a:spcBef>
                <a:spcPts val="0"/>
              </a:spcBef>
              <a:spcAft>
                <a:spcPts val="0"/>
              </a:spcAft>
              <a:buClr>
                <a:schemeClr val="dk1"/>
              </a:buClr>
              <a:buSzPts val="1100"/>
              <a:buFont typeface="Arial"/>
              <a:buNone/>
            </a:pPr>
            <a:r>
              <a:rPr lang="en-US"/>
              <a:t>Teams present results from BIA lab</a:t>
            </a:r>
            <a:br>
              <a:rPr lang="en-US"/>
            </a:br>
            <a:endParaRPr/>
          </a:p>
          <a:p>
            <a:pPr indent="0" lvl="0" marL="0" rtl="0" algn="l">
              <a:spcBef>
                <a:spcPts val="0"/>
              </a:spcBef>
              <a:spcAft>
                <a:spcPts val="0"/>
              </a:spcAft>
              <a:buClr>
                <a:schemeClr val="dk1"/>
              </a:buClr>
              <a:buSzPts val="1100"/>
              <a:buFont typeface="Arial"/>
              <a:buNone/>
            </a:pPr>
            <a:r>
              <a:rPr lang="en-US"/>
              <a:t>Show critical functions and recovery priorities</a:t>
            </a:r>
            <a:br>
              <a:rPr lang="en-US"/>
            </a:br>
            <a:endParaRPr/>
          </a:p>
          <a:p>
            <a:pPr indent="0" lvl="0" marL="0" rtl="0" algn="l">
              <a:spcBef>
                <a:spcPts val="0"/>
              </a:spcBef>
              <a:spcAft>
                <a:spcPts val="0"/>
              </a:spcAft>
              <a:buClr>
                <a:schemeClr val="dk1"/>
              </a:buClr>
              <a:buSzPts val="1100"/>
              <a:buFont typeface="Arial"/>
              <a:buNone/>
            </a:pPr>
            <a:r>
              <a:rPr lang="en-US"/>
              <a:t>Explain impact categories and dependencies</a:t>
            </a:r>
            <a:br>
              <a:rPr lang="en-US"/>
            </a:br>
            <a:endParaRPr/>
          </a:p>
          <a:p>
            <a:pPr indent="0" lvl="0" marL="0" rtl="0" algn="l">
              <a:spcBef>
                <a:spcPts val="0"/>
              </a:spcBef>
              <a:spcAft>
                <a:spcPts val="0"/>
              </a:spcAft>
              <a:buClr>
                <a:schemeClr val="dk1"/>
              </a:buClr>
              <a:buSzPts val="1100"/>
              <a:buFont typeface="Arial"/>
              <a:buNone/>
            </a:pPr>
            <a:r>
              <a:rPr lang="en-US"/>
              <a:t>Compare how startups approached resilience</a:t>
            </a:r>
            <a:br>
              <a:rPr lang="en-US"/>
            </a:br>
            <a:endParaRPr/>
          </a:p>
          <a:p>
            <a:pPr indent="0" lvl="0" marL="0" rtl="0" algn="l">
              <a:spcBef>
                <a:spcPts val="0"/>
              </a:spcBef>
              <a:spcAft>
                <a:spcPts val="0"/>
              </a:spcAft>
              <a:buNone/>
            </a:pPr>
            <a:br>
              <a:rPr lang="en-US"/>
            </a:br>
            <a:r>
              <a:rPr lang="en-US"/>
              <a:t>Display team BIA findings</a:t>
            </a:r>
            <a:br>
              <a:rPr lang="en-US"/>
            </a:br>
            <a:endParaRPr/>
          </a:p>
          <a:p>
            <a:pPr indent="0" lvl="0" marL="0" rtl="0" algn="l">
              <a:spcBef>
                <a:spcPts val="0"/>
              </a:spcBef>
              <a:spcAft>
                <a:spcPts val="0"/>
              </a:spcAft>
              <a:buClr>
                <a:schemeClr val="dk1"/>
              </a:buClr>
              <a:buSzPts val="1100"/>
              <a:buFont typeface="Arial"/>
              <a:buNone/>
            </a:pPr>
            <a:r>
              <a:rPr lang="en-US"/>
              <a:t>Share key lessons from group work</a:t>
            </a:r>
            <a:br>
              <a:rPr lang="en-US"/>
            </a:br>
            <a:endParaRPr/>
          </a:p>
          <a:p>
            <a:pPr indent="0" lvl="0" marL="0" rtl="0" algn="l">
              <a:spcBef>
                <a:spcPts val="0"/>
              </a:spcBef>
              <a:spcAft>
                <a:spcPts val="0"/>
              </a:spcAft>
              <a:buClr>
                <a:schemeClr val="dk1"/>
              </a:buClr>
              <a:buSzPts val="1100"/>
              <a:buFont typeface="Arial"/>
              <a:buNone/>
            </a:pPr>
            <a:r>
              <a:rPr lang="en-US"/>
              <a:t>Discuss similarities and differences</a:t>
            </a:r>
            <a:br>
              <a:rPr lang="en-US"/>
            </a:br>
            <a:endParaRPr/>
          </a:p>
          <a:p>
            <a:pPr indent="0" lvl="0" marL="0" rtl="0" algn="l">
              <a:spcBef>
                <a:spcPts val="0"/>
              </a:spcBef>
              <a:spcAft>
                <a:spcPts val="0"/>
              </a:spcAft>
              <a:buClr>
                <a:schemeClr val="dk1"/>
              </a:buClr>
              <a:buSzPts val="1100"/>
              <a:buFont typeface="Arial"/>
              <a:buNone/>
            </a:pPr>
            <a:r>
              <a:rPr lang="en-US"/>
              <a:t>Connect results to business resilience</a:t>
            </a:r>
            <a:br>
              <a:rPr lang="en-US"/>
            </a:br>
            <a:endParaRPr/>
          </a:p>
          <a:p>
            <a:pPr indent="0" lvl="0" marL="0" rtl="0" algn="l">
              <a:spcBef>
                <a:spcPts val="0"/>
              </a:spcBef>
              <a:spcAft>
                <a:spcPts val="0"/>
              </a:spcAft>
              <a:buClr>
                <a:schemeClr val="dk1"/>
              </a:buClr>
              <a:buSzPts val="1100"/>
              <a:buFont typeface="Arial"/>
              <a:buNone/>
            </a:pPr>
            <a:r>
              <a:rPr lang="en-US"/>
              <a:t>Practice communicating continuity logic</a:t>
            </a:r>
            <a:br>
              <a:rPr lang="en-US"/>
            </a:br>
            <a:r>
              <a:rPr lang="en-US"/>
              <a:t> Example: Students show how HR and finance overlap in continuity plans.</a:t>
            </a:r>
            <a:br>
              <a:rPr lang="en-US"/>
            </a:br>
            <a:r>
              <a:rPr lang="en-US"/>
              <a:t> Cyber example: Team explains how cloud sync supports data recovery speed.</a:t>
            </a:r>
            <a:endParaRPr/>
          </a:p>
          <a:p>
            <a:pPr indent="0" lvl="0" marL="0" rtl="0" algn="l">
              <a:spcBef>
                <a:spcPts val="0"/>
              </a:spcBef>
              <a:spcAft>
                <a:spcPts val="0"/>
              </a:spcAft>
              <a:buNone/>
            </a:pPr>
            <a:r>
              <a:t/>
            </a:r>
            <a:endParaRPr/>
          </a:p>
        </p:txBody>
      </p:sp>
      <p:sp>
        <p:nvSpPr>
          <p:cNvPr id="945" name="Google Shape;945;g38d80b544c2_0_1031:notes"/>
          <p:cNvSpPr txBox="1"/>
          <p:nvPr>
            <p:ph idx="12" type="sldNum"/>
          </p:nvPr>
        </p:nvSpPr>
        <p:spPr>
          <a:xfrm>
            <a:off x="3309115" y="5518729"/>
            <a:ext cx="2531400" cy="291600"/>
          </a:xfrm>
          <a:prstGeom prst="rect">
            <a:avLst/>
          </a:prstGeom>
          <a:noFill/>
          <a:ln>
            <a:noFill/>
          </a:ln>
        </p:spPr>
        <p:txBody>
          <a:bodyPr anchorCtr="0" anchor="b" bIns="35625" lIns="71275" spcFirstLastPara="1" rIns="71275" wrap="square" tIns="35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8d80b544c2_0_2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8d80b544c2_0_2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Gives clear recovery priorities</a:t>
            </a:r>
            <a:br>
              <a:rPr lang="en-US"/>
            </a:br>
            <a:endParaRPr/>
          </a:p>
          <a:p>
            <a:pPr indent="0" lvl="0" marL="0" rtl="0" algn="l">
              <a:spcBef>
                <a:spcPts val="0"/>
              </a:spcBef>
              <a:spcAft>
                <a:spcPts val="0"/>
              </a:spcAft>
              <a:buClr>
                <a:schemeClr val="dk1"/>
              </a:buClr>
              <a:buSzPts val="1100"/>
              <a:buFont typeface="Arial"/>
              <a:buNone/>
            </a:pPr>
            <a:r>
              <a:rPr lang="en-US"/>
              <a:t>Improves crisis decision-making</a:t>
            </a:r>
            <a:br>
              <a:rPr lang="en-US"/>
            </a:br>
            <a:endParaRPr/>
          </a:p>
          <a:p>
            <a:pPr indent="0" lvl="0" marL="0" rtl="0" algn="l">
              <a:spcBef>
                <a:spcPts val="0"/>
              </a:spcBef>
              <a:spcAft>
                <a:spcPts val="0"/>
              </a:spcAft>
              <a:buClr>
                <a:schemeClr val="dk1"/>
              </a:buClr>
              <a:buSzPts val="1100"/>
              <a:buFont typeface="Arial"/>
              <a:buNone/>
            </a:pPr>
            <a:r>
              <a:rPr lang="en-US"/>
              <a:t>Prevents resource waste on low-impact tasks</a:t>
            </a:r>
            <a:br>
              <a:rPr lang="en-US"/>
            </a:br>
            <a:endParaRPr/>
          </a:p>
          <a:p>
            <a:pPr indent="0" lvl="0" marL="0" rtl="0" algn="l">
              <a:spcBef>
                <a:spcPts val="0"/>
              </a:spcBef>
              <a:spcAft>
                <a:spcPts val="0"/>
              </a:spcAft>
              <a:buClr>
                <a:schemeClr val="dk1"/>
              </a:buClr>
              <a:buSzPts val="1100"/>
              <a:buFont typeface="Arial"/>
              <a:buNone/>
            </a:pPr>
            <a:r>
              <a:rPr lang="en-US"/>
              <a:t>Ensures critical operations restart first</a:t>
            </a:r>
            <a:br>
              <a:rPr lang="en-US"/>
            </a:br>
            <a:endParaRPr/>
          </a:p>
          <a:p>
            <a:pPr indent="0" lvl="0" marL="0" rtl="0" algn="l">
              <a:spcBef>
                <a:spcPts val="0"/>
              </a:spcBef>
              <a:spcAft>
                <a:spcPts val="0"/>
              </a:spcAft>
              <a:buClr>
                <a:schemeClr val="dk1"/>
              </a:buClr>
              <a:buSzPts val="1100"/>
              <a:buFont typeface="Arial"/>
              <a:buNone/>
            </a:pPr>
            <a:r>
              <a:rPr lang="en-US"/>
              <a:t>Helps prove compliance and audit readiness</a:t>
            </a:r>
            <a:br>
              <a:rPr lang="en-US"/>
            </a:br>
            <a:r>
              <a:rPr lang="en-US"/>
              <a:t> Example: Restaurant prioritizes “payment system” during outage.</a:t>
            </a:r>
            <a:br>
              <a:rPr lang="en-US"/>
            </a:br>
            <a:r>
              <a:rPr lang="en-US"/>
              <a:t> Cyber example: Company restores “email server” before “design server” after cyberattack.</a:t>
            </a:r>
            <a:endParaRPr/>
          </a:p>
          <a:p>
            <a:pPr indent="0" lvl="0" marL="0" rtl="0" algn="l">
              <a:lnSpc>
                <a:spcPct val="100000"/>
              </a:lnSpc>
              <a:spcBef>
                <a:spcPts val="0"/>
              </a:spcBef>
              <a:spcAft>
                <a:spcPts val="0"/>
              </a:spcAft>
              <a:buSzPts val="1400"/>
              <a:buNone/>
            </a:pPr>
            <a:r>
              <a:t/>
            </a:r>
            <a:endParaRPr/>
          </a:p>
        </p:txBody>
      </p:sp>
      <p:sp>
        <p:nvSpPr>
          <p:cNvPr id="212" name="Google Shape;212;g38d80b544c2_0_2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8d80b544c2_0_1043:notes"/>
          <p:cNvSpPr/>
          <p:nvPr>
            <p:ph idx="2" type="sldImg"/>
          </p:nvPr>
        </p:nvSpPr>
        <p:spPr>
          <a:xfrm>
            <a:off x="584200" y="726281"/>
            <a:ext cx="4673700" cy="1961100"/>
          </a:xfrm>
          <a:custGeom>
            <a:rect b="b" l="l" r="r" t="t"/>
            <a:pathLst>
              <a:path extrusionOk="0" h="120000" w="120000">
                <a:moveTo>
                  <a:pt x="0" y="0"/>
                </a:moveTo>
                <a:lnTo>
                  <a:pt x="120000" y="0"/>
                </a:lnTo>
                <a:lnTo>
                  <a:pt x="120000" y="120000"/>
                </a:lnTo>
                <a:lnTo>
                  <a:pt x="0" y="120000"/>
                </a:lnTo>
                <a:close/>
              </a:path>
            </a:pathLst>
          </a:custGeom>
          <a:noFill/>
          <a:ln cap="flat" cmpd="sng" w="9900">
            <a:solidFill>
              <a:srgbClr val="000000"/>
            </a:solidFill>
            <a:prstDash val="solid"/>
            <a:round/>
            <a:headEnd len="sm" w="sm" type="none"/>
            <a:tailEnd len="sm" w="sm" type="none"/>
          </a:ln>
        </p:spPr>
      </p:sp>
      <p:sp>
        <p:nvSpPr>
          <p:cNvPr id="957" name="Google Shape;957;g38d80b544c2_0_1043:notes"/>
          <p:cNvSpPr txBox="1"/>
          <p:nvPr>
            <p:ph idx="1" type="body"/>
          </p:nvPr>
        </p:nvSpPr>
        <p:spPr>
          <a:xfrm>
            <a:off x="584200" y="2796183"/>
            <a:ext cx="4673700" cy="2287800"/>
          </a:xfrm>
          <a:prstGeom prst="rect">
            <a:avLst/>
          </a:prstGeom>
          <a:noFill/>
          <a:ln>
            <a:noFill/>
          </a:ln>
        </p:spPr>
        <p:txBody>
          <a:bodyPr anchorCtr="0" anchor="t" bIns="35625" lIns="71275" spcFirstLastPara="1" rIns="71275" wrap="square" tIns="35625">
            <a:noAutofit/>
          </a:bodyPr>
          <a:lstStyle/>
          <a:p>
            <a:pPr indent="0" lvl="0" marL="0" rtl="0" algn="l">
              <a:spcBef>
                <a:spcPts val="0"/>
              </a:spcBef>
              <a:spcAft>
                <a:spcPts val="0"/>
              </a:spcAft>
              <a:buClr>
                <a:schemeClr val="dk1"/>
              </a:buClr>
              <a:buSzPts val="1100"/>
              <a:buFont typeface="Arial"/>
              <a:buNone/>
            </a:pPr>
            <a:r>
              <a:rPr lang="en-US"/>
              <a:t>Each team explains its startup model</a:t>
            </a:r>
            <a:br>
              <a:rPr lang="en-US"/>
            </a:br>
            <a:endParaRPr/>
          </a:p>
          <a:p>
            <a:pPr indent="0" lvl="0" marL="0" rtl="0" algn="l">
              <a:spcBef>
                <a:spcPts val="0"/>
              </a:spcBef>
              <a:spcAft>
                <a:spcPts val="0"/>
              </a:spcAft>
              <a:buClr>
                <a:schemeClr val="dk1"/>
              </a:buClr>
              <a:buSzPts val="1100"/>
              <a:buFont typeface="Arial"/>
              <a:buNone/>
            </a:pPr>
            <a:r>
              <a:rPr lang="en-US"/>
              <a:t>Identify most critical functions</a:t>
            </a:r>
            <a:br>
              <a:rPr lang="en-US"/>
            </a:br>
            <a:endParaRPr/>
          </a:p>
          <a:p>
            <a:pPr indent="0" lvl="0" marL="0" rtl="0" algn="l">
              <a:spcBef>
                <a:spcPts val="0"/>
              </a:spcBef>
              <a:spcAft>
                <a:spcPts val="0"/>
              </a:spcAft>
              <a:buClr>
                <a:schemeClr val="dk1"/>
              </a:buClr>
              <a:buSzPts val="1100"/>
              <a:buFont typeface="Arial"/>
              <a:buNone/>
            </a:pPr>
            <a:r>
              <a:rPr lang="en-US"/>
              <a:t>Show how dependencies shape impact</a:t>
            </a:r>
            <a:br>
              <a:rPr lang="en-US"/>
            </a:br>
            <a:endParaRPr/>
          </a:p>
          <a:p>
            <a:pPr indent="0" lvl="0" marL="0" rtl="0" algn="l">
              <a:spcBef>
                <a:spcPts val="0"/>
              </a:spcBef>
              <a:spcAft>
                <a:spcPts val="0"/>
              </a:spcAft>
              <a:buClr>
                <a:schemeClr val="dk1"/>
              </a:buClr>
              <a:buSzPts val="1100"/>
              <a:buFont typeface="Arial"/>
              <a:buNone/>
            </a:pPr>
            <a:r>
              <a:rPr lang="en-US"/>
              <a:t>Discuss difficult tradeoffs in ranking</a:t>
            </a:r>
            <a:br>
              <a:rPr lang="en-US"/>
            </a:br>
            <a:endParaRPr/>
          </a:p>
          <a:p>
            <a:pPr indent="0" lvl="0" marL="0" rtl="0" algn="l">
              <a:spcBef>
                <a:spcPts val="0"/>
              </a:spcBef>
              <a:spcAft>
                <a:spcPts val="0"/>
              </a:spcAft>
              <a:buClr>
                <a:schemeClr val="dk1"/>
              </a:buClr>
              <a:buSzPts val="1100"/>
              <a:buFont typeface="Arial"/>
              <a:buNone/>
            </a:pPr>
            <a:r>
              <a:rPr lang="en-US"/>
              <a:t>Compare how timeframes were defined</a:t>
            </a:r>
            <a:br>
              <a:rPr lang="en-US"/>
            </a:br>
            <a:r>
              <a:rPr lang="en-US"/>
              <a:t> Example: Logistics startup ranks “shipment tracking” as top priority.</a:t>
            </a:r>
            <a:br>
              <a:rPr lang="en-US"/>
            </a:br>
            <a:r>
              <a:rPr lang="en-US"/>
              <a:t> Cyber example: SaaS startup sets 1-hour RTO for customer platform.</a:t>
            </a:r>
            <a:endParaRPr/>
          </a:p>
          <a:p>
            <a:pPr indent="0" lvl="0" marL="0" rtl="0" algn="l">
              <a:spcBef>
                <a:spcPts val="0"/>
              </a:spcBef>
              <a:spcAft>
                <a:spcPts val="0"/>
              </a:spcAft>
              <a:buNone/>
            </a:pPr>
            <a:r>
              <a:t/>
            </a:r>
            <a:endParaRPr/>
          </a:p>
        </p:txBody>
      </p:sp>
      <p:sp>
        <p:nvSpPr>
          <p:cNvPr id="958" name="Google Shape;958;g38d80b544c2_0_1043:notes"/>
          <p:cNvSpPr txBox="1"/>
          <p:nvPr>
            <p:ph idx="12" type="sldNum"/>
          </p:nvPr>
        </p:nvSpPr>
        <p:spPr>
          <a:xfrm>
            <a:off x="3309115" y="5518729"/>
            <a:ext cx="2531400" cy="291600"/>
          </a:xfrm>
          <a:prstGeom prst="rect">
            <a:avLst/>
          </a:prstGeom>
          <a:noFill/>
          <a:ln>
            <a:noFill/>
          </a:ln>
        </p:spPr>
        <p:txBody>
          <a:bodyPr anchorCtr="0" anchor="b" bIns="35625" lIns="71275" spcFirstLastPara="1" rIns="71275" wrap="square" tIns="35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38d80b544c2_0_1055:notes"/>
          <p:cNvSpPr/>
          <p:nvPr>
            <p:ph idx="2" type="sldImg"/>
          </p:nvPr>
        </p:nvSpPr>
        <p:spPr>
          <a:xfrm>
            <a:off x="584200" y="726281"/>
            <a:ext cx="4673700" cy="1961100"/>
          </a:xfrm>
          <a:custGeom>
            <a:rect b="b" l="l" r="r" t="t"/>
            <a:pathLst>
              <a:path extrusionOk="0" h="120000" w="120000">
                <a:moveTo>
                  <a:pt x="0" y="0"/>
                </a:moveTo>
                <a:lnTo>
                  <a:pt x="120000" y="0"/>
                </a:lnTo>
                <a:lnTo>
                  <a:pt x="120000" y="120000"/>
                </a:lnTo>
                <a:lnTo>
                  <a:pt x="0" y="120000"/>
                </a:lnTo>
                <a:close/>
              </a:path>
            </a:pathLst>
          </a:custGeom>
          <a:noFill/>
          <a:ln cap="flat" cmpd="sng" w="9900">
            <a:solidFill>
              <a:srgbClr val="000000"/>
            </a:solidFill>
            <a:prstDash val="solid"/>
            <a:round/>
            <a:headEnd len="sm" w="sm" type="none"/>
            <a:tailEnd len="sm" w="sm" type="none"/>
          </a:ln>
        </p:spPr>
      </p:sp>
      <p:sp>
        <p:nvSpPr>
          <p:cNvPr id="970" name="Google Shape;970;g38d80b544c2_0_1055:notes"/>
          <p:cNvSpPr txBox="1"/>
          <p:nvPr>
            <p:ph idx="1" type="body"/>
          </p:nvPr>
        </p:nvSpPr>
        <p:spPr>
          <a:xfrm>
            <a:off x="584200" y="2796183"/>
            <a:ext cx="4673700" cy="2287800"/>
          </a:xfrm>
          <a:prstGeom prst="rect">
            <a:avLst/>
          </a:prstGeom>
          <a:noFill/>
          <a:ln>
            <a:noFill/>
          </a:ln>
        </p:spPr>
        <p:txBody>
          <a:bodyPr anchorCtr="0" anchor="t" bIns="35625" lIns="71275" spcFirstLastPara="1" rIns="71275" wrap="square" tIns="35625">
            <a:noAutofit/>
          </a:bodyPr>
          <a:lstStyle/>
          <a:p>
            <a:pPr indent="0" lvl="0" marL="0" rtl="0" algn="l">
              <a:spcBef>
                <a:spcPts val="0"/>
              </a:spcBef>
              <a:spcAft>
                <a:spcPts val="0"/>
              </a:spcAft>
              <a:buClr>
                <a:schemeClr val="dk1"/>
              </a:buClr>
              <a:buSzPts val="1100"/>
              <a:buFont typeface="Arial"/>
              <a:buNone/>
            </a:pPr>
            <a:r>
              <a:rPr lang="en-US"/>
              <a:t>Review how teams balanced RTOs and RPOs</a:t>
            </a:r>
            <a:br>
              <a:rPr lang="en-US"/>
            </a:br>
            <a:endParaRPr/>
          </a:p>
          <a:p>
            <a:pPr indent="0" lvl="0" marL="0" rtl="0" algn="l">
              <a:spcBef>
                <a:spcPts val="0"/>
              </a:spcBef>
              <a:spcAft>
                <a:spcPts val="0"/>
              </a:spcAft>
              <a:buClr>
                <a:schemeClr val="dk1"/>
              </a:buClr>
              <a:buSzPts val="1100"/>
              <a:buFont typeface="Arial"/>
              <a:buNone/>
            </a:pPr>
            <a:r>
              <a:rPr lang="en-US"/>
              <a:t>Note differences by industry type</a:t>
            </a:r>
            <a:br>
              <a:rPr lang="en-US"/>
            </a:br>
            <a:endParaRPr/>
          </a:p>
          <a:p>
            <a:pPr indent="0" lvl="0" marL="0" rtl="0" algn="l">
              <a:spcBef>
                <a:spcPts val="0"/>
              </a:spcBef>
              <a:spcAft>
                <a:spcPts val="0"/>
              </a:spcAft>
              <a:buClr>
                <a:schemeClr val="dk1"/>
              </a:buClr>
              <a:buSzPts val="1100"/>
              <a:buFont typeface="Arial"/>
              <a:buNone/>
            </a:pPr>
            <a:r>
              <a:rPr lang="en-US"/>
              <a:t>Highlight common dependency patterns</a:t>
            </a:r>
            <a:br>
              <a:rPr lang="en-US"/>
            </a:br>
            <a:endParaRPr/>
          </a:p>
          <a:p>
            <a:pPr indent="0" lvl="0" marL="0" rtl="0" algn="l">
              <a:spcBef>
                <a:spcPts val="0"/>
              </a:spcBef>
              <a:spcAft>
                <a:spcPts val="0"/>
              </a:spcAft>
              <a:buClr>
                <a:schemeClr val="dk1"/>
              </a:buClr>
              <a:buSzPts val="1100"/>
              <a:buFont typeface="Arial"/>
              <a:buNone/>
            </a:pPr>
            <a:r>
              <a:rPr lang="en-US"/>
              <a:t>Identify what worked and what didn’t</a:t>
            </a:r>
            <a:br>
              <a:rPr lang="en-US"/>
            </a:br>
            <a:endParaRPr/>
          </a:p>
          <a:p>
            <a:pPr indent="0" lvl="0" marL="0" rtl="0" algn="l">
              <a:spcBef>
                <a:spcPts val="0"/>
              </a:spcBef>
              <a:spcAft>
                <a:spcPts val="0"/>
              </a:spcAft>
              <a:buClr>
                <a:schemeClr val="dk1"/>
              </a:buClr>
              <a:buSzPts val="1100"/>
              <a:buFont typeface="Arial"/>
              <a:buNone/>
            </a:pPr>
            <a:r>
              <a:rPr lang="en-US"/>
              <a:t>Encourage peer feedback and refinement</a:t>
            </a:r>
            <a:br>
              <a:rPr lang="en-US"/>
            </a:br>
            <a:r>
              <a:rPr lang="en-US"/>
              <a:t> Example: Healthtech team focuses on data privacy, not speed.</a:t>
            </a:r>
            <a:br>
              <a:rPr lang="en-US"/>
            </a:br>
            <a:r>
              <a:rPr lang="en-US"/>
              <a:t> Cyber example: E-commerce team gives replication higher priority than backups.</a:t>
            </a:r>
            <a:endParaRPr/>
          </a:p>
          <a:p>
            <a:pPr indent="0" lvl="0" marL="0" rtl="0" algn="l">
              <a:spcBef>
                <a:spcPts val="0"/>
              </a:spcBef>
              <a:spcAft>
                <a:spcPts val="0"/>
              </a:spcAft>
              <a:buNone/>
            </a:pPr>
            <a:r>
              <a:t/>
            </a:r>
            <a:endParaRPr/>
          </a:p>
        </p:txBody>
      </p:sp>
      <p:sp>
        <p:nvSpPr>
          <p:cNvPr id="971" name="Google Shape;971;g38d80b544c2_0_1055:notes"/>
          <p:cNvSpPr txBox="1"/>
          <p:nvPr>
            <p:ph idx="12" type="sldNum"/>
          </p:nvPr>
        </p:nvSpPr>
        <p:spPr>
          <a:xfrm>
            <a:off x="3309115" y="5518729"/>
            <a:ext cx="2531400" cy="291600"/>
          </a:xfrm>
          <a:prstGeom prst="rect">
            <a:avLst/>
          </a:prstGeom>
          <a:noFill/>
          <a:ln>
            <a:noFill/>
          </a:ln>
        </p:spPr>
        <p:txBody>
          <a:bodyPr anchorCtr="0" anchor="b" bIns="35625" lIns="71275" spcFirstLastPara="1" rIns="71275" wrap="square" tIns="35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8d80b544c2_0_1067:notes"/>
          <p:cNvSpPr/>
          <p:nvPr>
            <p:ph idx="2" type="sldImg"/>
          </p:nvPr>
        </p:nvSpPr>
        <p:spPr>
          <a:xfrm>
            <a:off x="584200" y="726281"/>
            <a:ext cx="4673700" cy="1961100"/>
          </a:xfrm>
          <a:custGeom>
            <a:rect b="b" l="l" r="r" t="t"/>
            <a:pathLst>
              <a:path extrusionOk="0" h="120000" w="120000">
                <a:moveTo>
                  <a:pt x="0" y="0"/>
                </a:moveTo>
                <a:lnTo>
                  <a:pt x="120000" y="0"/>
                </a:lnTo>
                <a:lnTo>
                  <a:pt x="120000" y="120000"/>
                </a:lnTo>
                <a:lnTo>
                  <a:pt x="0" y="120000"/>
                </a:lnTo>
                <a:close/>
              </a:path>
            </a:pathLst>
          </a:custGeom>
          <a:noFill/>
          <a:ln cap="flat" cmpd="sng" w="9900">
            <a:solidFill>
              <a:srgbClr val="000000"/>
            </a:solidFill>
            <a:prstDash val="solid"/>
            <a:round/>
            <a:headEnd len="sm" w="sm" type="none"/>
            <a:tailEnd len="sm" w="sm" type="none"/>
          </a:ln>
        </p:spPr>
      </p:sp>
      <p:sp>
        <p:nvSpPr>
          <p:cNvPr id="983" name="Google Shape;983;g38d80b544c2_0_1067:notes"/>
          <p:cNvSpPr txBox="1"/>
          <p:nvPr>
            <p:ph idx="1" type="body"/>
          </p:nvPr>
        </p:nvSpPr>
        <p:spPr>
          <a:xfrm>
            <a:off x="584200" y="2796183"/>
            <a:ext cx="4673700" cy="2287800"/>
          </a:xfrm>
          <a:prstGeom prst="rect">
            <a:avLst/>
          </a:prstGeom>
          <a:noFill/>
          <a:ln>
            <a:noFill/>
          </a:ln>
        </p:spPr>
        <p:txBody>
          <a:bodyPr anchorCtr="0" anchor="t" bIns="35625" lIns="71275" spcFirstLastPara="1" rIns="71275" wrap="square" tIns="35625">
            <a:noAutofit/>
          </a:bodyPr>
          <a:lstStyle/>
          <a:p>
            <a:pPr indent="0" lvl="0" marL="0" rtl="0" algn="l">
              <a:spcBef>
                <a:spcPts val="0"/>
              </a:spcBef>
              <a:spcAft>
                <a:spcPts val="0"/>
              </a:spcAft>
              <a:buNone/>
            </a:pPr>
            <a:r>
              <a:t/>
            </a:r>
            <a:endParaRPr/>
          </a:p>
        </p:txBody>
      </p:sp>
      <p:sp>
        <p:nvSpPr>
          <p:cNvPr id="984" name="Google Shape;984;g38d80b544c2_0_1067:notes"/>
          <p:cNvSpPr txBox="1"/>
          <p:nvPr>
            <p:ph idx="12" type="sldNum"/>
          </p:nvPr>
        </p:nvSpPr>
        <p:spPr>
          <a:xfrm>
            <a:off x="3309115" y="5518729"/>
            <a:ext cx="2531400" cy="291600"/>
          </a:xfrm>
          <a:prstGeom prst="rect">
            <a:avLst/>
          </a:prstGeom>
          <a:noFill/>
          <a:ln>
            <a:noFill/>
          </a:ln>
        </p:spPr>
        <p:txBody>
          <a:bodyPr anchorCtr="0" anchor="b" bIns="35625" lIns="71275" spcFirstLastPara="1" rIns="71275" wrap="square" tIns="35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38d80b544c2_0_1078:notes"/>
          <p:cNvSpPr/>
          <p:nvPr>
            <p:ph idx="2" type="sldImg"/>
          </p:nvPr>
        </p:nvSpPr>
        <p:spPr>
          <a:xfrm>
            <a:off x="584200" y="726281"/>
            <a:ext cx="4673700" cy="1961100"/>
          </a:xfrm>
          <a:custGeom>
            <a:rect b="b" l="l" r="r" t="t"/>
            <a:pathLst>
              <a:path extrusionOk="0" h="120000" w="120000">
                <a:moveTo>
                  <a:pt x="0" y="0"/>
                </a:moveTo>
                <a:lnTo>
                  <a:pt x="120000" y="0"/>
                </a:lnTo>
                <a:lnTo>
                  <a:pt x="120000" y="120000"/>
                </a:lnTo>
                <a:lnTo>
                  <a:pt x="0" y="120000"/>
                </a:lnTo>
                <a:close/>
              </a:path>
            </a:pathLst>
          </a:custGeom>
          <a:noFill/>
          <a:ln cap="flat" cmpd="sng" w="9900">
            <a:solidFill>
              <a:srgbClr val="000000"/>
            </a:solidFill>
            <a:prstDash val="solid"/>
            <a:round/>
            <a:headEnd len="sm" w="sm" type="none"/>
            <a:tailEnd len="sm" w="sm" type="none"/>
          </a:ln>
        </p:spPr>
      </p:sp>
      <p:sp>
        <p:nvSpPr>
          <p:cNvPr id="995" name="Google Shape;995;g38d80b544c2_0_1078:notes"/>
          <p:cNvSpPr txBox="1"/>
          <p:nvPr>
            <p:ph idx="1" type="body"/>
          </p:nvPr>
        </p:nvSpPr>
        <p:spPr>
          <a:xfrm>
            <a:off x="584200" y="2796183"/>
            <a:ext cx="4673700" cy="2287800"/>
          </a:xfrm>
          <a:prstGeom prst="rect">
            <a:avLst/>
          </a:prstGeom>
          <a:noFill/>
          <a:ln>
            <a:noFill/>
          </a:ln>
        </p:spPr>
        <p:txBody>
          <a:bodyPr anchorCtr="0" anchor="t" bIns="35625" lIns="71275" spcFirstLastPara="1" rIns="71275" wrap="square" tIns="35625">
            <a:noAutofit/>
          </a:bodyPr>
          <a:lstStyle/>
          <a:p>
            <a:pPr indent="0" lvl="0" marL="0" rtl="0" algn="l">
              <a:spcBef>
                <a:spcPts val="0"/>
              </a:spcBef>
              <a:spcAft>
                <a:spcPts val="0"/>
              </a:spcAft>
              <a:buClr>
                <a:schemeClr val="dk1"/>
              </a:buClr>
              <a:buSzPts val="1100"/>
              <a:buFont typeface="Arial"/>
              <a:buNone/>
            </a:pPr>
            <a:r>
              <a:rPr lang="en-US"/>
              <a:t>BIA connects people, process, and technology</a:t>
            </a:r>
            <a:br>
              <a:rPr lang="en-US"/>
            </a:br>
            <a:endParaRPr/>
          </a:p>
          <a:p>
            <a:pPr indent="0" lvl="0" marL="0" rtl="0" algn="l">
              <a:spcBef>
                <a:spcPts val="0"/>
              </a:spcBef>
              <a:spcAft>
                <a:spcPts val="0"/>
              </a:spcAft>
              <a:buClr>
                <a:schemeClr val="dk1"/>
              </a:buClr>
              <a:buSzPts val="1100"/>
              <a:buFont typeface="Arial"/>
              <a:buNone/>
            </a:pPr>
            <a:r>
              <a:rPr lang="en-US"/>
              <a:t>Builds awareness of what keeps business running</a:t>
            </a:r>
            <a:br>
              <a:rPr lang="en-US"/>
            </a:br>
            <a:endParaRPr/>
          </a:p>
          <a:p>
            <a:pPr indent="0" lvl="0" marL="0" rtl="0" algn="l">
              <a:spcBef>
                <a:spcPts val="0"/>
              </a:spcBef>
              <a:spcAft>
                <a:spcPts val="0"/>
              </a:spcAft>
              <a:buClr>
                <a:schemeClr val="dk1"/>
              </a:buClr>
              <a:buSzPts val="1100"/>
              <a:buFont typeface="Arial"/>
              <a:buNone/>
            </a:pPr>
            <a:r>
              <a:rPr lang="en-US"/>
              <a:t>Collaboration strengthens understanding of dependencies</a:t>
            </a:r>
            <a:br>
              <a:rPr lang="en-US"/>
            </a:br>
            <a:endParaRPr/>
          </a:p>
          <a:p>
            <a:pPr indent="0" lvl="0" marL="0" rtl="0" algn="l">
              <a:spcBef>
                <a:spcPts val="0"/>
              </a:spcBef>
              <a:spcAft>
                <a:spcPts val="0"/>
              </a:spcAft>
              <a:buClr>
                <a:schemeClr val="dk1"/>
              </a:buClr>
              <a:buSzPts val="1100"/>
              <a:buFont typeface="Arial"/>
              <a:buNone/>
            </a:pPr>
            <a:r>
              <a:rPr lang="en-US"/>
              <a:t>Realistic data ensures credible results</a:t>
            </a:r>
            <a:br>
              <a:rPr lang="en-US"/>
            </a:br>
            <a:endParaRPr/>
          </a:p>
          <a:p>
            <a:pPr indent="0" lvl="0" marL="0" rtl="0" algn="l">
              <a:spcBef>
                <a:spcPts val="0"/>
              </a:spcBef>
              <a:spcAft>
                <a:spcPts val="0"/>
              </a:spcAft>
              <a:buClr>
                <a:schemeClr val="dk1"/>
              </a:buClr>
              <a:buSzPts val="1100"/>
              <a:buFont typeface="Arial"/>
              <a:buNone/>
            </a:pPr>
            <a:r>
              <a:rPr lang="en-US"/>
              <a:t>Goal is alignment, not perfection</a:t>
            </a:r>
            <a:br>
              <a:rPr lang="en-US"/>
            </a:br>
            <a:r>
              <a:rPr lang="en-US"/>
              <a:t> Example: Company sees payroll, not marketing, drives resilience planning.</a:t>
            </a:r>
            <a:br>
              <a:rPr lang="en-US"/>
            </a:br>
            <a:r>
              <a:rPr lang="en-US"/>
              <a:t> Cyber example: IT team learns SOC alerting must be restored before analytics tools.</a:t>
            </a:r>
            <a:endParaRPr/>
          </a:p>
          <a:p>
            <a:pPr indent="0" lvl="0" marL="0" rtl="0" algn="l">
              <a:spcBef>
                <a:spcPts val="0"/>
              </a:spcBef>
              <a:spcAft>
                <a:spcPts val="0"/>
              </a:spcAft>
              <a:buNone/>
            </a:pPr>
            <a:r>
              <a:t/>
            </a:r>
            <a:endParaRPr/>
          </a:p>
        </p:txBody>
      </p:sp>
      <p:sp>
        <p:nvSpPr>
          <p:cNvPr id="996" name="Google Shape;996;g38d80b544c2_0_1078:notes"/>
          <p:cNvSpPr txBox="1"/>
          <p:nvPr>
            <p:ph idx="12" type="sldNum"/>
          </p:nvPr>
        </p:nvSpPr>
        <p:spPr>
          <a:xfrm>
            <a:off x="3309115" y="5518729"/>
            <a:ext cx="2531400" cy="291600"/>
          </a:xfrm>
          <a:prstGeom prst="rect">
            <a:avLst/>
          </a:prstGeom>
          <a:noFill/>
          <a:ln>
            <a:noFill/>
          </a:ln>
        </p:spPr>
        <p:txBody>
          <a:bodyPr anchorCtr="0" anchor="b" bIns="35625" lIns="71275" spcFirstLastPara="1" rIns="71275" wrap="square" tIns="356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94a9e633d9_0_16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7" name="Google Shape;1007;g394a9e633d9_0_16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rPr lang="en-US"/>
              <a:t>https://www.ncsc.gov.uk/static-assets/documents/PwnedPasswordsTop100k.txt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008" name="Google Shape;1008;g394a9e633d9_0_16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8d80b544c2_0_3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38d80b544c2_0_3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Financial = money loss or cost increase</a:t>
            </a:r>
            <a:br>
              <a:rPr lang="en-US"/>
            </a:br>
            <a:endParaRPr/>
          </a:p>
          <a:p>
            <a:pPr indent="0" lvl="0" marL="0" rtl="0" algn="l">
              <a:spcBef>
                <a:spcPts val="0"/>
              </a:spcBef>
              <a:spcAft>
                <a:spcPts val="0"/>
              </a:spcAft>
              <a:buClr>
                <a:schemeClr val="dk1"/>
              </a:buClr>
              <a:buSzPts val="1100"/>
              <a:buFont typeface="Arial"/>
              <a:buNone/>
            </a:pPr>
            <a:r>
              <a:rPr lang="en-US"/>
              <a:t>Operational = service or workflow disruption</a:t>
            </a:r>
            <a:br>
              <a:rPr lang="en-US"/>
            </a:br>
            <a:endParaRPr/>
          </a:p>
          <a:p>
            <a:pPr indent="0" lvl="0" marL="0" rtl="0" algn="l">
              <a:spcBef>
                <a:spcPts val="0"/>
              </a:spcBef>
              <a:spcAft>
                <a:spcPts val="0"/>
              </a:spcAft>
              <a:buClr>
                <a:schemeClr val="dk1"/>
              </a:buClr>
              <a:buSzPts val="1100"/>
              <a:buFont typeface="Arial"/>
              <a:buNone/>
            </a:pPr>
            <a:r>
              <a:rPr lang="en-US"/>
              <a:t>Legal/Regulatory = compliance or liability risk</a:t>
            </a:r>
            <a:br>
              <a:rPr lang="en-US"/>
            </a:br>
            <a:endParaRPr/>
          </a:p>
          <a:p>
            <a:pPr indent="0" lvl="0" marL="0" rtl="0" algn="l">
              <a:spcBef>
                <a:spcPts val="0"/>
              </a:spcBef>
              <a:spcAft>
                <a:spcPts val="0"/>
              </a:spcAft>
              <a:buClr>
                <a:schemeClr val="dk1"/>
              </a:buClr>
              <a:buSzPts val="1100"/>
              <a:buFont typeface="Arial"/>
              <a:buNone/>
            </a:pPr>
            <a:r>
              <a:rPr lang="en-US"/>
              <a:t>Reputational = trust and brand damage</a:t>
            </a:r>
            <a:br>
              <a:rPr lang="en-US"/>
            </a:br>
            <a:endParaRPr/>
          </a:p>
          <a:p>
            <a:pPr indent="0" lvl="0" marL="0" rtl="0" algn="l">
              <a:spcBef>
                <a:spcPts val="0"/>
              </a:spcBef>
              <a:spcAft>
                <a:spcPts val="0"/>
              </a:spcAft>
              <a:buClr>
                <a:schemeClr val="dk1"/>
              </a:buClr>
              <a:buSzPts val="1100"/>
              <a:buFont typeface="Arial"/>
              <a:buNone/>
            </a:pPr>
            <a:r>
              <a:rPr lang="en-US"/>
              <a:t>Combined, they give full risk visibility</a:t>
            </a:r>
            <a:br>
              <a:rPr lang="en-US"/>
            </a:br>
            <a:r>
              <a:rPr lang="en-US"/>
              <a:t> Example: Hospital outage delays patient care (operational).</a:t>
            </a:r>
            <a:br>
              <a:rPr lang="en-US"/>
            </a:br>
            <a:r>
              <a:rPr lang="en-US"/>
              <a:t> Cyber example: Data breach triggers fines and PR crisis (legal + reputational).</a:t>
            </a:r>
            <a:endParaRPr/>
          </a:p>
          <a:p>
            <a:pPr indent="0" lvl="0" marL="0" rtl="0" algn="l">
              <a:lnSpc>
                <a:spcPct val="100000"/>
              </a:lnSpc>
              <a:spcBef>
                <a:spcPts val="0"/>
              </a:spcBef>
              <a:spcAft>
                <a:spcPts val="0"/>
              </a:spcAft>
              <a:buSzPts val="1400"/>
              <a:buNone/>
            </a:pPr>
            <a:r>
              <a:t/>
            </a:r>
            <a:endParaRPr/>
          </a:p>
        </p:txBody>
      </p:sp>
      <p:sp>
        <p:nvSpPr>
          <p:cNvPr id="228" name="Google Shape;228;g38d80b544c2_0_3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8d80b544c2_0_6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g38d80b544c2_0_60: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Tracks direct revenue or cost effects</a:t>
            </a:r>
            <a:br>
              <a:rPr lang="en-US"/>
            </a:br>
            <a:endParaRPr/>
          </a:p>
          <a:p>
            <a:pPr indent="0" lvl="0" marL="0" rtl="0" algn="l">
              <a:spcBef>
                <a:spcPts val="0"/>
              </a:spcBef>
              <a:spcAft>
                <a:spcPts val="0"/>
              </a:spcAft>
              <a:buClr>
                <a:schemeClr val="dk1"/>
              </a:buClr>
              <a:buSzPts val="1100"/>
              <a:buFont typeface="Arial"/>
              <a:buNone/>
            </a:pPr>
            <a:r>
              <a:rPr lang="en-US"/>
              <a:t>Considers downtime cost and penalties</a:t>
            </a:r>
            <a:br>
              <a:rPr lang="en-US"/>
            </a:br>
            <a:endParaRPr/>
          </a:p>
          <a:p>
            <a:pPr indent="0" lvl="0" marL="0" rtl="0" algn="l">
              <a:spcBef>
                <a:spcPts val="0"/>
              </a:spcBef>
              <a:spcAft>
                <a:spcPts val="0"/>
              </a:spcAft>
              <a:buClr>
                <a:schemeClr val="dk1"/>
              </a:buClr>
              <a:buSzPts val="1100"/>
              <a:buFont typeface="Arial"/>
              <a:buNone/>
            </a:pPr>
            <a:r>
              <a:rPr lang="en-US"/>
              <a:t>Includes insurance and market loss</a:t>
            </a:r>
            <a:br>
              <a:rPr lang="en-US"/>
            </a:br>
            <a:endParaRPr/>
          </a:p>
          <a:p>
            <a:pPr indent="0" lvl="0" marL="0" rtl="0" algn="l">
              <a:spcBef>
                <a:spcPts val="0"/>
              </a:spcBef>
              <a:spcAft>
                <a:spcPts val="0"/>
              </a:spcAft>
              <a:buClr>
                <a:schemeClr val="dk1"/>
              </a:buClr>
              <a:buSzPts val="1100"/>
              <a:buFont typeface="Arial"/>
              <a:buNone/>
            </a:pPr>
            <a:r>
              <a:rPr lang="en-US"/>
              <a:t>Quantifies impact in money terms</a:t>
            </a:r>
            <a:br>
              <a:rPr lang="en-US"/>
            </a:br>
            <a:endParaRPr/>
          </a:p>
          <a:p>
            <a:pPr indent="0" lvl="0" marL="0" rtl="0" algn="l">
              <a:spcBef>
                <a:spcPts val="0"/>
              </a:spcBef>
              <a:spcAft>
                <a:spcPts val="0"/>
              </a:spcAft>
              <a:buClr>
                <a:schemeClr val="dk1"/>
              </a:buClr>
              <a:buSzPts val="1100"/>
              <a:buFont typeface="Arial"/>
              <a:buNone/>
            </a:pPr>
            <a:r>
              <a:rPr lang="en-US"/>
              <a:t>Used to justify recovery spending</a:t>
            </a:r>
            <a:br>
              <a:rPr lang="en-US"/>
            </a:br>
            <a:r>
              <a:rPr lang="en-US"/>
              <a:t> Example: Factory halt costs $50k per day.</a:t>
            </a:r>
            <a:br>
              <a:rPr lang="en-US"/>
            </a:br>
            <a:r>
              <a:rPr lang="en-US"/>
              <a:t> Cyber example: Ransomware stops e-commerce orders for 24h = $200k loss.</a:t>
            </a:r>
            <a:endParaRPr/>
          </a:p>
          <a:p>
            <a:pPr indent="0" lvl="0" marL="0" rtl="0" algn="l">
              <a:lnSpc>
                <a:spcPct val="100000"/>
              </a:lnSpc>
              <a:spcBef>
                <a:spcPts val="0"/>
              </a:spcBef>
              <a:spcAft>
                <a:spcPts val="0"/>
              </a:spcAft>
              <a:buSzPts val="1400"/>
              <a:buNone/>
            </a:pPr>
            <a:r>
              <a:t/>
            </a:r>
            <a:endParaRPr/>
          </a:p>
        </p:txBody>
      </p:sp>
      <p:sp>
        <p:nvSpPr>
          <p:cNvPr id="250" name="Google Shape;250;g38d80b544c2_0_60: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8d80b544c2_0_7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38d80b544c2_0_75: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Measures workflow and productivity hit</a:t>
            </a:r>
            <a:br>
              <a:rPr lang="en-US"/>
            </a:br>
            <a:endParaRPr/>
          </a:p>
          <a:p>
            <a:pPr indent="0" lvl="0" marL="0" rtl="0" algn="l">
              <a:spcBef>
                <a:spcPts val="0"/>
              </a:spcBef>
              <a:spcAft>
                <a:spcPts val="0"/>
              </a:spcAft>
              <a:buClr>
                <a:schemeClr val="dk1"/>
              </a:buClr>
              <a:buSzPts val="1100"/>
              <a:buFont typeface="Arial"/>
              <a:buNone/>
            </a:pPr>
            <a:r>
              <a:rPr lang="en-US"/>
              <a:t>Shows how daily work stops or slows</a:t>
            </a:r>
            <a:br>
              <a:rPr lang="en-US"/>
            </a:br>
            <a:endParaRPr/>
          </a:p>
          <a:p>
            <a:pPr indent="0" lvl="0" marL="0" rtl="0" algn="l">
              <a:spcBef>
                <a:spcPts val="0"/>
              </a:spcBef>
              <a:spcAft>
                <a:spcPts val="0"/>
              </a:spcAft>
              <a:buClr>
                <a:schemeClr val="dk1"/>
              </a:buClr>
              <a:buSzPts val="1100"/>
              <a:buFont typeface="Arial"/>
              <a:buNone/>
            </a:pPr>
            <a:r>
              <a:rPr lang="en-US"/>
              <a:t>Reveals key process dependencies</a:t>
            </a:r>
            <a:br>
              <a:rPr lang="en-US"/>
            </a:br>
            <a:endParaRPr/>
          </a:p>
          <a:p>
            <a:pPr indent="0" lvl="0" marL="0" rtl="0" algn="l">
              <a:spcBef>
                <a:spcPts val="0"/>
              </a:spcBef>
              <a:spcAft>
                <a:spcPts val="0"/>
              </a:spcAft>
              <a:buClr>
                <a:schemeClr val="dk1"/>
              </a:buClr>
              <a:buSzPts val="1100"/>
              <a:buFont typeface="Arial"/>
              <a:buNone/>
            </a:pPr>
            <a:r>
              <a:rPr lang="en-US"/>
              <a:t>Includes internal and supply chain effects</a:t>
            </a:r>
            <a:br>
              <a:rPr lang="en-US"/>
            </a:br>
            <a:endParaRPr/>
          </a:p>
          <a:p>
            <a:pPr indent="0" lvl="0" marL="0" rtl="0" algn="l">
              <a:spcBef>
                <a:spcPts val="0"/>
              </a:spcBef>
              <a:spcAft>
                <a:spcPts val="0"/>
              </a:spcAft>
              <a:buClr>
                <a:schemeClr val="dk1"/>
              </a:buClr>
              <a:buSzPts val="1100"/>
              <a:buFont typeface="Arial"/>
              <a:buNone/>
            </a:pPr>
            <a:r>
              <a:rPr lang="en-US"/>
              <a:t>Used to plan workarounds</a:t>
            </a:r>
            <a:br>
              <a:rPr lang="en-US"/>
            </a:br>
            <a:r>
              <a:rPr lang="en-US"/>
              <a:t> Example: Airport baggage delay slows all flights.</a:t>
            </a:r>
            <a:br>
              <a:rPr lang="en-US"/>
            </a:br>
            <a:r>
              <a:rPr lang="en-US"/>
              <a:t> Cyber example: ERP outage halts production tracking for 8 hours.</a:t>
            </a:r>
            <a:endParaRPr/>
          </a:p>
          <a:p>
            <a:pPr indent="0" lvl="0" marL="0" rtl="0" algn="l">
              <a:lnSpc>
                <a:spcPct val="100000"/>
              </a:lnSpc>
              <a:spcBef>
                <a:spcPts val="0"/>
              </a:spcBef>
              <a:spcAft>
                <a:spcPts val="0"/>
              </a:spcAft>
              <a:buSzPts val="1400"/>
              <a:buNone/>
            </a:pPr>
            <a:r>
              <a:t/>
            </a:r>
            <a:endParaRPr/>
          </a:p>
        </p:txBody>
      </p:sp>
      <p:sp>
        <p:nvSpPr>
          <p:cNvPr id="266" name="Google Shape;266;g38d80b544c2_0_75: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8d80b544c2_0_8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38d80b544c2_0_89: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Checks compliance and contract exposure</a:t>
            </a:r>
            <a:br>
              <a:rPr lang="en-US"/>
            </a:br>
            <a:endParaRPr/>
          </a:p>
          <a:p>
            <a:pPr indent="0" lvl="0" marL="0" rtl="0" algn="l">
              <a:spcBef>
                <a:spcPts val="0"/>
              </a:spcBef>
              <a:spcAft>
                <a:spcPts val="0"/>
              </a:spcAft>
              <a:buClr>
                <a:schemeClr val="dk1"/>
              </a:buClr>
              <a:buSzPts val="1100"/>
              <a:buFont typeface="Arial"/>
              <a:buNone/>
            </a:pPr>
            <a:r>
              <a:rPr lang="en-US"/>
              <a:t>Fines, lawsuits, or data privacy risks</a:t>
            </a:r>
            <a:br>
              <a:rPr lang="en-US"/>
            </a:br>
            <a:endParaRPr/>
          </a:p>
          <a:p>
            <a:pPr indent="0" lvl="0" marL="0" rtl="0" algn="l">
              <a:spcBef>
                <a:spcPts val="0"/>
              </a:spcBef>
              <a:spcAft>
                <a:spcPts val="0"/>
              </a:spcAft>
              <a:buClr>
                <a:schemeClr val="dk1"/>
              </a:buClr>
              <a:buSzPts val="1100"/>
              <a:buFont typeface="Arial"/>
              <a:buNone/>
            </a:pPr>
            <a:r>
              <a:rPr lang="en-US"/>
              <a:t>Includes audit or reporting failures</a:t>
            </a:r>
            <a:br>
              <a:rPr lang="en-US"/>
            </a:br>
            <a:endParaRPr/>
          </a:p>
          <a:p>
            <a:pPr indent="0" lvl="0" marL="0" rtl="0" algn="l">
              <a:spcBef>
                <a:spcPts val="0"/>
              </a:spcBef>
              <a:spcAft>
                <a:spcPts val="0"/>
              </a:spcAft>
              <a:buClr>
                <a:schemeClr val="dk1"/>
              </a:buClr>
              <a:buSzPts val="1100"/>
              <a:buFont typeface="Arial"/>
              <a:buNone/>
            </a:pPr>
            <a:r>
              <a:rPr lang="en-US"/>
              <a:t>Needed for regulated industries</a:t>
            </a:r>
            <a:br>
              <a:rPr lang="en-US"/>
            </a:br>
            <a:endParaRPr/>
          </a:p>
          <a:p>
            <a:pPr indent="0" lvl="0" marL="0" rtl="0" algn="l">
              <a:spcBef>
                <a:spcPts val="0"/>
              </a:spcBef>
              <a:spcAft>
                <a:spcPts val="0"/>
              </a:spcAft>
              <a:buClr>
                <a:schemeClr val="dk1"/>
              </a:buClr>
              <a:buSzPts val="1100"/>
              <a:buFont typeface="Arial"/>
              <a:buNone/>
            </a:pPr>
            <a:r>
              <a:rPr lang="en-US"/>
              <a:t>Helps define mandatory controls</a:t>
            </a:r>
            <a:br>
              <a:rPr lang="en-US"/>
            </a:br>
            <a:r>
              <a:rPr lang="en-US"/>
              <a:t> Example: Hospital violates patient record laws.</a:t>
            </a:r>
            <a:br>
              <a:rPr lang="en-US"/>
            </a:br>
            <a:r>
              <a:rPr lang="en-US"/>
              <a:t> Cyber example: GDPR breach leads to €2M fine.</a:t>
            </a:r>
            <a:endParaRPr/>
          </a:p>
          <a:p>
            <a:pPr indent="0" lvl="0" marL="0" rtl="0" algn="l">
              <a:lnSpc>
                <a:spcPct val="100000"/>
              </a:lnSpc>
              <a:spcBef>
                <a:spcPts val="0"/>
              </a:spcBef>
              <a:spcAft>
                <a:spcPts val="0"/>
              </a:spcAft>
              <a:buSzPts val="1400"/>
              <a:buNone/>
            </a:pPr>
            <a:r>
              <a:t/>
            </a:r>
            <a:endParaRPr/>
          </a:p>
        </p:txBody>
      </p:sp>
      <p:sp>
        <p:nvSpPr>
          <p:cNvPr id="281" name="Google Shape;281;g38d80b544c2_0_89: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8d80b544c2_0_10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38d80b544c2_0_104:notes"/>
          <p:cNvSpPr txBox="1"/>
          <p:nvPr>
            <p:ph idx="1" type="body"/>
          </p:nvPr>
        </p:nvSpPr>
        <p:spPr>
          <a:xfrm>
            <a:off x="701040" y="4473892"/>
            <a:ext cx="5608200" cy="36606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Clr>
                <a:schemeClr val="dk1"/>
              </a:buClr>
              <a:buSzPts val="1100"/>
              <a:buFont typeface="Arial"/>
              <a:buNone/>
            </a:pPr>
            <a:r>
              <a:rPr lang="en-US"/>
              <a:t>Measures trust and brand loss</a:t>
            </a:r>
            <a:br>
              <a:rPr lang="en-US"/>
            </a:br>
            <a:endParaRPr/>
          </a:p>
          <a:p>
            <a:pPr indent="0" lvl="0" marL="0" rtl="0" algn="l">
              <a:spcBef>
                <a:spcPts val="0"/>
              </a:spcBef>
              <a:spcAft>
                <a:spcPts val="0"/>
              </a:spcAft>
              <a:buClr>
                <a:schemeClr val="dk1"/>
              </a:buClr>
              <a:buSzPts val="1100"/>
              <a:buFont typeface="Arial"/>
              <a:buNone/>
            </a:pPr>
            <a:r>
              <a:rPr lang="en-US"/>
              <a:t>Covers customer confidence and loyalty</a:t>
            </a:r>
            <a:br>
              <a:rPr lang="en-US"/>
            </a:br>
            <a:endParaRPr/>
          </a:p>
          <a:p>
            <a:pPr indent="0" lvl="0" marL="0" rtl="0" algn="l">
              <a:spcBef>
                <a:spcPts val="0"/>
              </a:spcBef>
              <a:spcAft>
                <a:spcPts val="0"/>
              </a:spcAft>
              <a:buClr>
                <a:schemeClr val="dk1"/>
              </a:buClr>
              <a:buSzPts val="1100"/>
              <a:buFont typeface="Arial"/>
              <a:buNone/>
            </a:pPr>
            <a:r>
              <a:rPr lang="en-US"/>
              <a:t>Includes media or social fallout</a:t>
            </a:r>
            <a:br>
              <a:rPr lang="en-US"/>
            </a:br>
            <a:endParaRPr/>
          </a:p>
          <a:p>
            <a:pPr indent="0" lvl="0" marL="0" rtl="0" algn="l">
              <a:spcBef>
                <a:spcPts val="0"/>
              </a:spcBef>
              <a:spcAft>
                <a:spcPts val="0"/>
              </a:spcAft>
              <a:buClr>
                <a:schemeClr val="dk1"/>
              </a:buClr>
              <a:buSzPts val="1100"/>
              <a:buFont typeface="Arial"/>
              <a:buNone/>
            </a:pPr>
            <a:r>
              <a:rPr lang="en-US"/>
              <a:t>Often long-lasting and hard to fix</a:t>
            </a:r>
            <a:br>
              <a:rPr lang="en-US"/>
            </a:br>
            <a:endParaRPr/>
          </a:p>
          <a:p>
            <a:pPr indent="0" lvl="0" marL="0" rtl="0" algn="l">
              <a:spcBef>
                <a:spcPts val="0"/>
              </a:spcBef>
              <a:spcAft>
                <a:spcPts val="0"/>
              </a:spcAft>
              <a:buClr>
                <a:schemeClr val="dk1"/>
              </a:buClr>
              <a:buSzPts val="1100"/>
              <a:buFont typeface="Arial"/>
              <a:buNone/>
            </a:pPr>
            <a:r>
              <a:rPr lang="en-US"/>
              <a:t>Critical for public-facing services</a:t>
            </a:r>
            <a:br>
              <a:rPr lang="en-US"/>
            </a:br>
            <a:r>
              <a:rPr lang="en-US"/>
              <a:t> Example: Airline mishandles customer data, loses trust.</a:t>
            </a:r>
            <a:br>
              <a:rPr lang="en-US"/>
            </a:br>
            <a:r>
              <a:rPr lang="en-US"/>
              <a:t> Cyber example: Breach leaks user info, causing customer churn.</a:t>
            </a:r>
            <a:endParaRPr/>
          </a:p>
          <a:p>
            <a:pPr indent="0" lvl="0" marL="0" rtl="0" algn="l">
              <a:lnSpc>
                <a:spcPct val="100000"/>
              </a:lnSpc>
              <a:spcBef>
                <a:spcPts val="0"/>
              </a:spcBef>
              <a:spcAft>
                <a:spcPts val="0"/>
              </a:spcAft>
              <a:buSzPts val="1400"/>
              <a:buNone/>
            </a:pPr>
            <a:r>
              <a:t/>
            </a:r>
            <a:endParaRPr/>
          </a:p>
        </p:txBody>
      </p:sp>
      <p:sp>
        <p:nvSpPr>
          <p:cNvPr id="297" name="Google Shape;297;g38d80b544c2_0_104:notes"/>
          <p:cNvSpPr txBox="1"/>
          <p:nvPr>
            <p:ph idx="12" type="sldNum"/>
          </p:nvPr>
        </p:nvSpPr>
        <p:spPr>
          <a:xfrm>
            <a:off x="3970938" y="8829968"/>
            <a:ext cx="3037800" cy="466500"/>
          </a:xfrm>
          <a:prstGeom prst="rect">
            <a:avLst/>
          </a:prstGeom>
          <a:noFill/>
          <a:ln>
            <a:noFill/>
          </a:ln>
        </p:spPr>
        <p:txBody>
          <a:bodyPr anchorCtr="0" anchor="b" bIns="46575" lIns="93150" spcFirstLastPara="1" rIns="93150"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51"/>
          <p:cNvSpPr txBox="1"/>
          <p:nvPr>
            <p:ph type="title"/>
          </p:nvPr>
        </p:nvSpPr>
        <p:spPr>
          <a:xfrm>
            <a:off x="609600" y="152718"/>
            <a:ext cx="8013405" cy="72978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1"/>
          <p:cNvSpPr txBox="1"/>
          <p:nvPr>
            <p:ph idx="1" type="body"/>
          </p:nvPr>
        </p:nvSpPr>
        <p:spPr>
          <a:xfrm>
            <a:off x="609600" y="1073889"/>
            <a:ext cx="10160000" cy="50522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0" name="Google Shape;20;p51"/>
          <p:cNvSpPr txBox="1"/>
          <p:nvPr>
            <p:ph idx="11" type="ftr"/>
          </p:nvPr>
        </p:nvSpPr>
        <p:spPr>
          <a:xfrm>
            <a:off x="44302" y="6574155"/>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A5A5A5"/>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5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spTree>
      <p:nvGrpSpPr>
        <p:cNvPr id="98" name="Shape 98"/>
        <p:cNvGrpSpPr/>
        <p:nvPr/>
      </p:nvGrpSpPr>
      <p:grpSpPr>
        <a:xfrm>
          <a:off x="0" y="0"/>
          <a:ext cx="0" cy="0"/>
          <a:chOff x="0" y="0"/>
          <a:chExt cx="0" cy="0"/>
        </a:xfrm>
      </p:grpSpPr>
      <p:sp>
        <p:nvSpPr>
          <p:cNvPr id="99" name="Google Shape;99;p60"/>
          <p:cNvSpPr txBox="1"/>
          <p:nvPr>
            <p:ph type="title"/>
          </p:nvPr>
        </p:nvSpPr>
        <p:spPr>
          <a:xfrm>
            <a:off x="4146258" y="240889"/>
            <a:ext cx="6540030"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0"/>
          <p:cNvSpPr txBox="1"/>
          <p:nvPr>
            <p:ph idx="1" type="body"/>
          </p:nvPr>
        </p:nvSpPr>
        <p:spPr>
          <a:xfrm>
            <a:off x="85511" y="5269246"/>
            <a:ext cx="3296044" cy="470196"/>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1" name="Google Shape;101;p60"/>
          <p:cNvSpPr txBox="1"/>
          <p:nvPr>
            <p:ph idx="2" type="body"/>
          </p:nvPr>
        </p:nvSpPr>
        <p:spPr>
          <a:xfrm>
            <a:off x="6790944"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2" name="Google Shape;102;p6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60"/>
          <p:cNvSpPr txBox="1"/>
          <p:nvPr/>
        </p:nvSpPr>
        <p:spPr>
          <a:xfrm>
            <a:off x="640939" y="349776"/>
            <a:ext cx="35053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CONVERSATION:</a:t>
            </a:r>
            <a:endParaRPr b="1" i="0" sz="1800" u="none" cap="none" strike="noStrike">
              <a:solidFill>
                <a:srgbClr val="C00000"/>
              </a:solidFill>
              <a:latin typeface="Arial"/>
              <a:ea typeface="Arial"/>
              <a:cs typeface="Arial"/>
              <a:sym typeface="Arial"/>
            </a:endParaRPr>
          </a:p>
        </p:txBody>
      </p:sp>
      <p:sp>
        <p:nvSpPr>
          <p:cNvPr id="105" name="Google Shape;105;p60"/>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06" name="Google Shape;106;p60"/>
          <p:cNvPicPr preferRelativeResize="0"/>
          <p:nvPr/>
        </p:nvPicPr>
        <p:blipFill rotWithShape="1">
          <a:blip r:embed="rId2">
            <a:alphaModFix/>
          </a:blip>
          <a:srcRect b="53518" l="38540" r="56353" t="36852"/>
          <a:stretch/>
        </p:blipFill>
        <p:spPr>
          <a:xfrm>
            <a:off x="555372" y="4791464"/>
            <a:ext cx="592054" cy="628302"/>
          </a:xfrm>
          <a:prstGeom prst="rect">
            <a:avLst/>
          </a:prstGeom>
          <a:noFill/>
          <a:ln>
            <a:noFill/>
          </a:ln>
        </p:spPr>
      </p:pic>
      <p:sp>
        <p:nvSpPr>
          <p:cNvPr id="107" name="Google Shape;107;p60"/>
          <p:cNvSpPr txBox="1"/>
          <p:nvPr>
            <p:ph idx="3" type="body"/>
          </p:nvPr>
        </p:nvSpPr>
        <p:spPr>
          <a:xfrm>
            <a:off x="2280071" y="1401844"/>
            <a:ext cx="4389120" cy="469800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61"/>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61"/>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61"/>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61"/>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62"/>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6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6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 name="Shape 117"/>
        <p:cNvGrpSpPr/>
        <p:nvPr/>
      </p:nvGrpSpPr>
      <p:grpSpPr>
        <a:xfrm>
          <a:off x="0" y="0"/>
          <a:ext cx="0" cy="0"/>
          <a:chOff x="0" y="0"/>
          <a:chExt cx="0" cy="0"/>
        </a:xfrm>
      </p:grpSpPr>
      <p:sp>
        <p:nvSpPr>
          <p:cNvPr id="118" name="Google Shape;118;p63"/>
          <p:cNvSpPr txBox="1"/>
          <p:nvPr>
            <p:ph idx="1" type="body"/>
          </p:nvPr>
        </p:nvSpPr>
        <p:spPr>
          <a:xfrm>
            <a:off x="4766733" y="1600200"/>
            <a:ext cx="6815667"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640"/>
              </a:spcBef>
              <a:spcAft>
                <a:spcPts val="0"/>
              </a:spcAft>
              <a:buClr>
                <a:schemeClr val="dk1"/>
              </a:buClr>
              <a:buSzPts val="3200"/>
              <a:buNone/>
              <a:defRPr sz="3200"/>
            </a:lvl1pPr>
            <a:lvl2pPr indent="-406400" lvl="1" marL="914400" algn="l">
              <a:lnSpc>
                <a:spcPct val="100000"/>
              </a:lnSpc>
              <a:spcBef>
                <a:spcPts val="600"/>
              </a:spcBef>
              <a:spcAft>
                <a:spcPts val="0"/>
              </a:spcAft>
              <a:buSzPts val="2800"/>
              <a:buChar char="•"/>
              <a:defRPr sz="2800"/>
            </a:lvl2pPr>
            <a:lvl3pPr indent="-381000" lvl="2" marL="1371600" algn="l">
              <a:lnSpc>
                <a:spcPct val="100000"/>
              </a:lnSpc>
              <a:spcBef>
                <a:spcPts val="480"/>
              </a:spcBef>
              <a:spcAft>
                <a:spcPts val="0"/>
              </a:spcAft>
              <a:buSzPts val="2400"/>
              <a:buChar char="•"/>
              <a:defRPr sz="2400"/>
            </a:lvl3pPr>
            <a:lvl4pPr indent="-355600" lvl="3" marL="1828800" algn="l">
              <a:lnSpc>
                <a:spcPct val="100000"/>
              </a:lnSpc>
              <a:spcBef>
                <a:spcPts val="400"/>
              </a:spcBef>
              <a:spcAft>
                <a:spcPts val="0"/>
              </a:spcAft>
              <a:buSzPts val="20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19" name="Google Shape;119;p63"/>
          <p:cNvSpPr txBox="1"/>
          <p:nvPr>
            <p:ph idx="2" type="body"/>
          </p:nvPr>
        </p:nvSpPr>
        <p:spPr>
          <a:xfrm>
            <a:off x="609601" y="1600200"/>
            <a:ext cx="4011084" cy="44805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0" name="Google Shape;120;p63"/>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6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6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23" name="Google Shape;123;p63"/>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4" name="Shape 124"/>
        <p:cNvGrpSpPr/>
        <p:nvPr/>
      </p:nvGrpSpPr>
      <p:grpSpPr>
        <a:xfrm>
          <a:off x="0" y="0"/>
          <a:ext cx="0" cy="0"/>
          <a:chOff x="0" y="0"/>
          <a:chExt cx="0" cy="0"/>
        </a:xfrm>
      </p:grpSpPr>
      <p:sp>
        <p:nvSpPr>
          <p:cNvPr id="125" name="Google Shape;125;p64"/>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6" name="Google Shape;126;p64"/>
          <p:cNvSpPr/>
          <p:nvPr>
            <p:ph idx="2" type="pic"/>
          </p:nvPr>
        </p:nvSpPr>
        <p:spPr>
          <a:xfrm>
            <a:off x="0" y="106680"/>
            <a:ext cx="12001169" cy="4846320"/>
          </a:xfrm>
          <a:prstGeom prst="rect">
            <a:avLst/>
          </a:prstGeom>
          <a:solidFill>
            <a:srgbClr val="BFBFBF"/>
          </a:solidFill>
          <a:ln>
            <a:noFill/>
          </a:ln>
        </p:spPr>
      </p:sp>
      <p:sp>
        <p:nvSpPr>
          <p:cNvPr id="127" name="Google Shape;127;p64"/>
          <p:cNvSpPr txBox="1"/>
          <p:nvPr>
            <p:ph idx="1" type="body"/>
          </p:nvPr>
        </p:nvSpPr>
        <p:spPr>
          <a:xfrm>
            <a:off x="609600" y="5715000"/>
            <a:ext cx="10871200" cy="457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20"/>
              </a:spcBef>
              <a:spcAft>
                <a:spcPts val="0"/>
              </a:spcAft>
              <a:buClr>
                <a:schemeClr val="dk1"/>
              </a:buClr>
              <a:buSzPts val="1600"/>
              <a:buNone/>
              <a:defRPr sz="1600"/>
            </a:lvl1pPr>
            <a:lvl2pPr indent="-228600" lvl="1" marL="914400" algn="l">
              <a:lnSpc>
                <a:spcPct val="100000"/>
              </a:lnSpc>
              <a:spcBef>
                <a:spcPts val="60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28" name="Google Shape;128;p6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6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6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31" name="Google Shape;131;p64"/>
          <p:cNvSpPr txBox="1"/>
          <p:nvPr>
            <p:ph type="title"/>
          </p:nvPr>
        </p:nvSpPr>
        <p:spPr>
          <a:xfrm>
            <a:off x="609600" y="4953000"/>
            <a:ext cx="10871200" cy="7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2"/>
              </a:buClr>
              <a:buSzPts val="3200"/>
              <a:buFont typeface="Arial Black"/>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64"/>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65"/>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65"/>
          <p:cNvSpPr txBox="1"/>
          <p:nvPr>
            <p:ph idx="1" type="body"/>
          </p:nvPr>
        </p:nvSpPr>
        <p:spPr>
          <a:xfrm rot="5400000">
            <a:off x="3502818" y="-1140618"/>
            <a:ext cx="4373563" cy="101600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36" name="Google Shape;136;p65"/>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6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66"/>
          <p:cNvSpPr txBox="1"/>
          <p:nvPr>
            <p:ph type="title"/>
          </p:nvPr>
        </p:nvSpPr>
        <p:spPr>
          <a:xfrm rot="5400000">
            <a:off x="7285038" y="1828802"/>
            <a:ext cx="5851525" cy="2743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66"/>
          <p:cNvSpPr txBox="1"/>
          <p:nvPr>
            <p:ph idx="1" type="body"/>
          </p:nvPr>
        </p:nvSpPr>
        <p:spPr>
          <a:xfrm rot="5400000">
            <a:off x="1697038" y="-812799"/>
            <a:ext cx="5851525" cy="8026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2" name="Google Shape;142;p6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6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6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45" name="Shape 145"/>
        <p:cNvGrpSpPr/>
        <p:nvPr/>
      </p:nvGrpSpPr>
      <p:grpSpPr>
        <a:xfrm>
          <a:off x="0" y="0"/>
          <a:ext cx="0" cy="0"/>
          <a:chOff x="0" y="0"/>
          <a:chExt cx="0" cy="0"/>
        </a:xfrm>
      </p:grpSpPr>
      <p:sp>
        <p:nvSpPr>
          <p:cNvPr id="146" name="Google Shape;146;p67"/>
          <p:cNvSpPr/>
          <p:nvPr/>
        </p:nvSpPr>
        <p:spPr>
          <a:xfrm>
            <a:off x="0" y="0"/>
            <a:ext cx="11292840" cy="6858000"/>
          </a:xfrm>
          <a:prstGeom prst="rect">
            <a:avLst/>
          </a:prstGeom>
          <a:solidFill>
            <a:srgbClr val="3F3F3F"/>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7" name="Google Shape;147;p67"/>
          <p:cNvSpPr txBox="1"/>
          <p:nvPr>
            <p:ph type="title"/>
          </p:nvPr>
        </p:nvSpPr>
        <p:spPr>
          <a:xfrm>
            <a:off x="1261872" y="758952"/>
            <a:ext cx="9418320" cy="4041648"/>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00"/>
              </a:buClr>
              <a:buSzPts val="6600"/>
              <a:buFont typeface="Arial Black"/>
              <a:buNone/>
              <a:defRPr b="0" sz="6600">
                <a:solidFill>
                  <a:srgbClr val="FFFF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67"/>
          <p:cNvSpPr txBox="1"/>
          <p:nvPr>
            <p:ph idx="1" type="body"/>
          </p:nvPr>
        </p:nvSpPr>
        <p:spPr>
          <a:xfrm>
            <a:off x="1261872" y="4800600"/>
            <a:ext cx="9418320" cy="169164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40"/>
              </a:spcBef>
              <a:spcAft>
                <a:spcPts val="0"/>
              </a:spcAft>
              <a:buClr>
                <a:srgbClr val="595959"/>
              </a:buClr>
              <a:buSzPts val="2200"/>
              <a:buNone/>
              <a:defRPr sz="2200">
                <a:solidFill>
                  <a:srgbClr val="595959"/>
                </a:solidFill>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149" name="Google Shape;149;p67"/>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6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6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2" name="Google Shape;152;p67"/>
          <p:cNvSpPr txBox="1"/>
          <p:nvPr>
            <p:ph idx="2" type="body"/>
          </p:nvPr>
        </p:nvSpPr>
        <p:spPr>
          <a:xfrm>
            <a:off x="0" y="0"/>
            <a:ext cx="2648049" cy="174529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mparison">
  <p:cSld name="5_Comparison">
    <p:spTree>
      <p:nvGrpSpPr>
        <p:cNvPr id="153" name="Shape 153"/>
        <p:cNvGrpSpPr/>
        <p:nvPr/>
      </p:nvGrpSpPr>
      <p:grpSpPr>
        <a:xfrm>
          <a:off x="0" y="0"/>
          <a:ext cx="0" cy="0"/>
          <a:chOff x="0" y="0"/>
          <a:chExt cx="0" cy="0"/>
        </a:xfrm>
      </p:grpSpPr>
      <p:sp>
        <p:nvSpPr>
          <p:cNvPr id="154" name="Google Shape;154;p68"/>
          <p:cNvSpPr/>
          <p:nvPr/>
        </p:nvSpPr>
        <p:spPr>
          <a:xfrm>
            <a:off x="0" y="0"/>
            <a:ext cx="12192000" cy="6858000"/>
          </a:xfrm>
          <a:prstGeom prst="rect">
            <a:avLst/>
          </a:prstGeom>
          <a:solidFill>
            <a:srgbClr val="595959"/>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68"/>
          <p:cNvSpPr/>
          <p:nvPr/>
        </p:nvSpPr>
        <p:spPr>
          <a:xfrm>
            <a:off x="0" y="0"/>
            <a:ext cx="12192000" cy="1500390"/>
          </a:xfrm>
          <a:prstGeom prst="rect">
            <a:avLst/>
          </a:prstGeom>
          <a:solidFill>
            <a:srgbClr val="262626"/>
          </a:solidFill>
          <a:ln cap="flat" cmpd="sng" w="2857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6" name="Google Shape;156;p68"/>
          <p:cNvSpPr txBox="1"/>
          <p:nvPr>
            <p:ph type="title"/>
          </p:nvPr>
        </p:nvSpPr>
        <p:spPr>
          <a:xfrm>
            <a:off x="95681" y="87414"/>
            <a:ext cx="7762858" cy="940441"/>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33CC33"/>
              </a:buClr>
              <a:buSzPts val="4000"/>
              <a:buFont typeface="Arial Black"/>
              <a:buNone/>
              <a:defRPr sz="4000">
                <a:solidFill>
                  <a:srgbClr val="33CC3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68"/>
          <p:cNvSpPr txBox="1"/>
          <p:nvPr>
            <p:ph idx="1" type="body"/>
          </p:nvPr>
        </p:nvSpPr>
        <p:spPr>
          <a:xfrm>
            <a:off x="1261872" y="1713655"/>
            <a:ext cx="4480560" cy="445854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rgbClr val="D8D8D8"/>
              </a:buClr>
              <a:buSzPts val="1800"/>
              <a:buNone/>
              <a:defRPr sz="1800">
                <a:solidFill>
                  <a:srgbClr val="D8D8D8"/>
                </a:solidFill>
              </a:defRPr>
            </a:lvl1pPr>
            <a:lvl2pPr indent="-330200" lvl="1" marL="914400" algn="l">
              <a:lnSpc>
                <a:spcPct val="100000"/>
              </a:lnSpc>
              <a:spcBef>
                <a:spcPts val="600"/>
              </a:spcBef>
              <a:spcAft>
                <a:spcPts val="0"/>
              </a:spcAft>
              <a:buSzPts val="1600"/>
              <a:buChar char="•"/>
              <a:defRPr sz="1600">
                <a:solidFill>
                  <a:srgbClr val="D8D8D8"/>
                </a:solidFill>
              </a:defRPr>
            </a:lvl2pPr>
            <a:lvl3pPr indent="-317500" lvl="2" marL="1371600" algn="l">
              <a:lnSpc>
                <a:spcPct val="100000"/>
              </a:lnSpc>
              <a:spcBef>
                <a:spcPts val="280"/>
              </a:spcBef>
              <a:spcAft>
                <a:spcPts val="0"/>
              </a:spcAft>
              <a:buSzPts val="1400"/>
              <a:buChar char="•"/>
              <a:defRPr sz="1400">
                <a:solidFill>
                  <a:srgbClr val="D8D8D8"/>
                </a:solidFill>
              </a:defRPr>
            </a:lvl3pPr>
            <a:lvl4pPr indent="-317500" lvl="3" marL="1828800" algn="l">
              <a:lnSpc>
                <a:spcPct val="100000"/>
              </a:lnSpc>
              <a:spcBef>
                <a:spcPts val="280"/>
              </a:spcBef>
              <a:spcAft>
                <a:spcPts val="0"/>
              </a:spcAft>
              <a:buSzPts val="1400"/>
              <a:buChar char="•"/>
              <a:defRPr sz="1400">
                <a:solidFill>
                  <a:srgbClr val="D8D8D8"/>
                </a:solidFill>
              </a:defRPr>
            </a:lvl4pPr>
            <a:lvl5pPr indent="-317500" lvl="4" marL="2286000" algn="l">
              <a:lnSpc>
                <a:spcPct val="100000"/>
              </a:lnSpc>
              <a:spcBef>
                <a:spcPts val="280"/>
              </a:spcBef>
              <a:spcAft>
                <a:spcPts val="0"/>
              </a:spcAft>
              <a:buSzPts val="1400"/>
              <a:buChar char="•"/>
              <a:defRPr sz="1400">
                <a:solidFill>
                  <a:srgbClr val="D8D8D8"/>
                </a:solidFill>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8" name="Google Shape;158;p68"/>
          <p:cNvSpPr txBox="1"/>
          <p:nvPr>
            <p:ph idx="2" type="body"/>
          </p:nvPr>
        </p:nvSpPr>
        <p:spPr>
          <a:xfrm>
            <a:off x="6126480" y="1713655"/>
            <a:ext cx="4480560" cy="4458545"/>
          </a:xfrm>
          <a:prstGeom prst="rect">
            <a:avLst/>
          </a:prstGeom>
          <a:solidFill>
            <a:schemeClr val="lt1"/>
          </a:solid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b="1" sz="1400">
                <a:solidFill>
                  <a:schemeClr val="dk1"/>
                </a:solidFill>
                <a:latin typeface="Courier New"/>
                <a:ea typeface="Courier New"/>
                <a:cs typeface="Courier New"/>
                <a:sym typeface="Courier New"/>
              </a:defRPr>
            </a:lvl1pPr>
            <a:lvl2pPr indent="-304800" lvl="1" marL="914400" algn="l">
              <a:lnSpc>
                <a:spcPct val="100000"/>
              </a:lnSpc>
              <a:spcBef>
                <a:spcPts val="600"/>
              </a:spcBef>
              <a:spcAft>
                <a:spcPts val="0"/>
              </a:spcAft>
              <a:buSzPts val="1200"/>
              <a:buChar char="•"/>
              <a:defRPr b="1" sz="1200">
                <a:solidFill>
                  <a:schemeClr val="dk1"/>
                </a:solidFill>
                <a:latin typeface="Courier New"/>
                <a:ea typeface="Courier New"/>
                <a:cs typeface="Courier New"/>
                <a:sym typeface="Courier New"/>
              </a:defRPr>
            </a:lvl2pPr>
            <a:lvl3pPr indent="-298450" lvl="2" marL="13716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3pPr>
            <a:lvl4pPr indent="-298450" lvl="3" marL="18288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4pPr>
            <a:lvl5pPr indent="-298450" lvl="4" marL="2286000" algn="l">
              <a:lnSpc>
                <a:spcPct val="100000"/>
              </a:lnSpc>
              <a:spcBef>
                <a:spcPts val="220"/>
              </a:spcBef>
              <a:spcAft>
                <a:spcPts val="0"/>
              </a:spcAft>
              <a:buSzPts val="1100"/>
              <a:buChar char="•"/>
              <a:defRPr b="1" sz="1100">
                <a:solidFill>
                  <a:schemeClr val="dk1"/>
                </a:solidFill>
                <a:latin typeface="Courier New"/>
                <a:ea typeface="Courier New"/>
                <a:cs typeface="Courier New"/>
                <a:sym typeface="Courier New"/>
              </a:defRPr>
            </a:lvl5pPr>
            <a:lvl6pPr indent="-317500" lvl="5" marL="2743200" algn="l">
              <a:lnSpc>
                <a:spcPct val="100000"/>
              </a:lnSpc>
              <a:spcBef>
                <a:spcPts val="280"/>
              </a:spcBef>
              <a:spcAft>
                <a:spcPts val="0"/>
              </a:spcAft>
              <a:buSzPts val="1400"/>
              <a:buChar char="•"/>
              <a:defRPr sz="1400"/>
            </a:lvl6pPr>
            <a:lvl7pPr indent="-317500" lvl="6" marL="3200400" algn="l">
              <a:lnSpc>
                <a:spcPct val="100000"/>
              </a:lnSpc>
              <a:spcBef>
                <a:spcPts val="280"/>
              </a:spcBef>
              <a:spcAft>
                <a:spcPts val="0"/>
              </a:spcAft>
              <a:buSzPts val="1400"/>
              <a:buChar char="•"/>
              <a:defRPr sz="1400"/>
            </a:lvl7pPr>
            <a:lvl8pPr indent="-317500" lvl="7" marL="3657600" algn="l">
              <a:lnSpc>
                <a:spcPct val="100000"/>
              </a:lnSpc>
              <a:spcBef>
                <a:spcPts val="280"/>
              </a:spcBef>
              <a:spcAft>
                <a:spcPts val="0"/>
              </a:spcAft>
              <a:buSzPts val="1400"/>
              <a:buChar char="•"/>
              <a:defRPr sz="1400"/>
            </a:lvl8pPr>
            <a:lvl9pPr indent="-317500" lvl="8" marL="4114800" algn="l">
              <a:lnSpc>
                <a:spcPct val="100000"/>
              </a:lnSpc>
              <a:spcBef>
                <a:spcPts val="280"/>
              </a:spcBef>
              <a:spcAft>
                <a:spcPts val="0"/>
              </a:spcAft>
              <a:buSzPts val="1400"/>
              <a:buChar char="•"/>
              <a:defRPr sz="1400"/>
            </a:lvl9pPr>
          </a:lstStyle>
          <a:p/>
        </p:txBody>
      </p:sp>
      <p:sp>
        <p:nvSpPr>
          <p:cNvPr id="159" name="Google Shape;159;p68"/>
          <p:cNvSpPr txBox="1"/>
          <p:nvPr>
            <p:ph idx="12" type="sldNum"/>
          </p:nvPr>
        </p:nvSpPr>
        <p:spPr>
          <a:xfrm>
            <a:off x="10378440" y="6385465"/>
            <a:ext cx="914400" cy="593725"/>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60" name="Shape 160"/>
        <p:cNvGrpSpPr/>
        <p:nvPr/>
      </p:nvGrpSpPr>
      <p:grpSpPr>
        <a:xfrm>
          <a:off x="0" y="0"/>
          <a:ext cx="0" cy="0"/>
          <a:chOff x="0" y="0"/>
          <a:chExt cx="0" cy="0"/>
        </a:xfrm>
      </p:grpSpPr>
      <p:sp>
        <p:nvSpPr>
          <p:cNvPr id="161" name="Google Shape;161;g38d80b544c2_0_1106"/>
          <p:cNvSpPr/>
          <p:nvPr/>
        </p:nvSpPr>
        <p:spPr>
          <a:xfrm>
            <a:off x="0" y="0"/>
            <a:ext cx="12192000" cy="6858000"/>
          </a:xfrm>
          <a:prstGeom prst="rect">
            <a:avLst/>
          </a:prstGeom>
          <a:solidFill>
            <a:srgbClr val="E6E6E6"/>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62" name="Google Shape;162;g38d80b544c2_0_1106"/>
          <p:cNvSpPr/>
          <p:nvPr/>
        </p:nvSpPr>
        <p:spPr>
          <a:xfrm>
            <a:off x="0" y="0"/>
            <a:ext cx="12192000" cy="6858000"/>
          </a:xfrm>
          <a:prstGeom prst="rect">
            <a:avLst/>
          </a:prstGeom>
          <a:solidFill>
            <a:srgbClr val="FFFFFF"/>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2" name="Shape 22"/>
        <p:cNvGrpSpPr/>
        <p:nvPr/>
      </p:nvGrpSpPr>
      <p:grpSpPr>
        <a:xfrm>
          <a:off x="0" y="0"/>
          <a:ext cx="0" cy="0"/>
          <a:chOff x="0" y="0"/>
          <a:chExt cx="0" cy="0"/>
        </a:xfrm>
      </p:grpSpPr>
      <p:sp>
        <p:nvSpPr>
          <p:cNvPr id="23" name="Google Shape;23;p52"/>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2"/>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2"/>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26" name="Google Shape;26;p52"/>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27" name="Google Shape;27;p52"/>
          <p:cNvSpPr txBox="1"/>
          <p:nvPr>
            <p:ph idx="1" type="body"/>
          </p:nvPr>
        </p:nvSpPr>
        <p:spPr>
          <a:xfrm>
            <a:off x="4254366"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 name="Google Shape;28;p52"/>
          <p:cNvSpPr txBox="1"/>
          <p:nvPr>
            <p:ph idx="2" type="body"/>
          </p:nvPr>
        </p:nvSpPr>
        <p:spPr>
          <a:xfrm>
            <a:off x="4267200"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9" name="Google Shape;29;p52"/>
          <p:cNvSpPr txBox="1"/>
          <p:nvPr>
            <p:ph idx="3" type="body"/>
          </p:nvPr>
        </p:nvSpPr>
        <p:spPr>
          <a:xfrm>
            <a:off x="1821843"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0" name="Google Shape;30;p52"/>
          <p:cNvSpPr txBox="1"/>
          <p:nvPr>
            <p:ph idx="4" type="body"/>
          </p:nvPr>
        </p:nvSpPr>
        <p:spPr>
          <a:xfrm>
            <a:off x="1834677"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1" name="Google Shape;31;p52"/>
          <p:cNvSpPr txBox="1"/>
          <p:nvPr>
            <p:ph idx="5" type="body"/>
          </p:nvPr>
        </p:nvSpPr>
        <p:spPr>
          <a:xfrm>
            <a:off x="9195864"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2" name="Google Shape;32;p52"/>
          <p:cNvSpPr txBox="1"/>
          <p:nvPr>
            <p:ph idx="6" type="body"/>
          </p:nvPr>
        </p:nvSpPr>
        <p:spPr>
          <a:xfrm>
            <a:off x="9208698"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3" name="Google Shape;33;p52"/>
          <p:cNvSpPr txBox="1"/>
          <p:nvPr>
            <p:ph idx="7" type="body"/>
          </p:nvPr>
        </p:nvSpPr>
        <p:spPr>
          <a:xfrm>
            <a:off x="6763341" y="1251284"/>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4" name="Google Shape;34;p52"/>
          <p:cNvSpPr txBox="1"/>
          <p:nvPr>
            <p:ph idx="8" type="body"/>
          </p:nvPr>
        </p:nvSpPr>
        <p:spPr>
          <a:xfrm>
            <a:off x="6776175" y="3734601"/>
            <a:ext cx="2308994"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dk1"/>
              </a:buClr>
              <a:buSzPts val="1800"/>
              <a:buNone/>
              <a:defRPr sz="1800"/>
            </a:lvl1pPr>
            <a:lvl2pPr indent="-330200" lvl="1" marL="914400" algn="l">
              <a:lnSpc>
                <a:spcPct val="100000"/>
              </a:lnSpc>
              <a:spcBef>
                <a:spcPts val="600"/>
              </a:spcBef>
              <a:spcAft>
                <a:spcPts val="0"/>
              </a:spcAft>
              <a:buSzPts val="1600"/>
              <a:buChar char="•"/>
              <a:defRPr sz="16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63" name="Shape 163"/>
        <p:cNvGrpSpPr/>
        <p:nvPr/>
      </p:nvGrpSpPr>
      <p:grpSpPr>
        <a:xfrm>
          <a:off x="0" y="0"/>
          <a:ext cx="0" cy="0"/>
          <a:chOff x="0" y="0"/>
          <a:chExt cx="0" cy="0"/>
        </a:xfrm>
      </p:grpSpPr>
      <p:sp>
        <p:nvSpPr>
          <p:cNvPr id="164" name="Google Shape;164;g38d80b544c2_0_1109"/>
          <p:cNvSpPr/>
          <p:nvPr/>
        </p:nvSpPr>
        <p:spPr>
          <a:xfrm>
            <a:off x="0" y="0"/>
            <a:ext cx="12192000" cy="6858000"/>
          </a:xfrm>
          <a:prstGeom prst="rect">
            <a:avLst/>
          </a:prstGeom>
          <a:solidFill>
            <a:srgbClr val="E6E6E6"/>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65" name="Google Shape;165;g38d80b544c2_0_1109"/>
          <p:cNvSpPr/>
          <p:nvPr/>
        </p:nvSpPr>
        <p:spPr>
          <a:xfrm>
            <a:off x="0" y="0"/>
            <a:ext cx="12192000" cy="6858000"/>
          </a:xfrm>
          <a:prstGeom prst="rect">
            <a:avLst/>
          </a:prstGeom>
          <a:solidFill>
            <a:srgbClr val="FFFFFF"/>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66" name="Shape 166"/>
        <p:cNvGrpSpPr/>
        <p:nvPr/>
      </p:nvGrpSpPr>
      <p:grpSpPr>
        <a:xfrm>
          <a:off x="0" y="0"/>
          <a:ext cx="0" cy="0"/>
          <a:chOff x="0" y="0"/>
          <a:chExt cx="0" cy="0"/>
        </a:xfrm>
      </p:grpSpPr>
      <p:sp>
        <p:nvSpPr>
          <p:cNvPr id="167" name="Google Shape;167;g38d80b544c2_0_1112"/>
          <p:cNvSpPr/>
          <p:nvPr/>
        </p:nvSpPr>
        <p:spPr>
          <a:xfrm>
            <a:off x="0" y="0"/>
            <a:ext cx="12192000" cy="6858000"/>
          </a:xfrm>
          <a:prstGeom prst="rect">
            <a:avLst/>
          </a:prstGeom>
          <a:solidFill>
            <a:srgbClr val="E6E6E6"/>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68" name="Google Shape;168;g38d80b544c2_0_1112"/>
          <p:cNvSpPr/>
          <p:nvPr/>
        </p:nvSpPr>
        <p:spPr>
          <a:xfrm>
            <a:off x="0" y="0"/>
            <a:ext cx="12192000" cy="6858000"/>
          </a:xfrm>
          <a:prstGeom prst="rect">
            <a:avLst/>
          </a:prstGeom>
          <a:solidFill>
            <a:srgbClr val="FFFFFF"/>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69" name="Shape 169"/>
        <p:cNvGrpSpPr/>
        <p:nvPr/>
      </p:nvGrpSpPr>
      <p:grpSpPr>
        <a:xfrm>
          <a:off x="0" y="0"/>
          <a:ext cx="0" cy="0"/>
          <a:chOff x="0" y="0"/>
          <a:chExt cx="0" cy="0"/>
        </a:xfrm>
      </p:grpSpPr>
      <p:sp>
        <p:nvSpPr>
          <p:cNvPr id="170" name="Google Shape;170;g38d80b544c2_0_1115"/>
          <p:cNvSpPr/>
          <p:nvPr/>
        </p:nvSpPr>
        <p:spPr>
          <a:xfrm>
            <a:off x="0" y="0"/>
            <a:ext cx="12192000" cy="6858000"/>
          </a:xfrm>
          <a:prstGeom prst="rect">
            <a:avLst/>
          </a:prstGeom>
          <a:solidFill>
            <a:srgbClr val="E6E6E6"/>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71" name="Google Shape;171;g38d80b544c2_0_1115"/>
          <p:cNvSpPr/>
          <p:nvPr/>
        </p:nvSpPr>
        <p:spPr>
          <a:xfrm>
            <a:off x="0" y="0"/>
            <a:ext cx="12192000" cy="6858000"/>
          </a:xfrm>
          <a:prstGeom prst="rect">
            <a:avLst/>
          </a:prstGeom>
          <a:solidFill>
            <a:srgbClr val="FFFFFF"/>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172" name="Shape 172"/>
        <p:cNvGrpSpPr/>
        <p:nvPr/>
      </p:nvGrpSpPr>
      <p:grpSpPr>
        <a:xfrm>
          <a:off x="0" y="0"/>
          <a:ext cx="0" cy="0"/>
          <a:chOff x="0" y="0"/>
          <a:chExt cx="0" cy="0"/>
        </a:xfrm>
      </p:grpSpPr>
      <p:sp>
        <p:nvSpPr>
          <p:cNvPr id="173" name="Google Shape;173;g38d80b544c2_0_1118"/>
          <p:cNvSpPr/>
          <p:nvPr/>
        </p:nvSpPr>
        <p:spPr>
          <a:xfrm>
            <a:off x="0" y="0"/>
            <a:ext cx="12192000" cy="6858000"/>
          </a:xfrm>
          <a:prstGeom prst="rect">
            <a:avLst/>
          </a:prstGeom>
          <a:solidFill>
            <a:srgbClr val="E6E6E6"/>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
        <p:nvSpPr>
          <p:cNvPr id="174" name="Google Shape;174;g38d80b544c2_0_1118"/>
          <p:cNvSpPr/>
          <p:nvPr/>
        </p:nvSpPr>
        <p:spPr>
          <a:xfrm>
            <a:off x="0" y="0"/>
            <a:ext cx="12192000" cy="6858000"/>
          </a:xfrm>
          <a:prstGeom prst="rect">
            <a:avLst/>
          </a:prstGeom>
          <a:solidFill>
            <a:srgbClr val="FFFFFF"/>
          </a:solidFill>
          <a:ln>
            <a:noFill/>
          </a:ln>
        </p:spPr>
        <p:txBody>
          <a:bodyPr anchorCtr="0" anchor="ctr" bIns="76200" lIns="76200" spcFirstLastPara="1" rIns="76200" wrap="square" tIns="762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type="twoObj">
  <p:cSld name="TWO_OBJECTS">
    <p:spTree>
      <p:nvGrpSpPr>
        <p:cNvPr id="35" name="Shape 35"/>
        <p:cNvGrpSpPr/>
        <p:nvPr/>
      </p:nvGrpSpPr>
      <p:grpSpPr>
        <a:xfrm>
          <a:off x="0" y="0"/>
          <a:ext cx="0" cy="0"/>
          <a:chOff x="0" y="0"/>
          <a:chExt cx="0" cy="0"/>
        </a:xfrm>
      </p:grpSpPr>
      <p:sp>
        <p:nvSpPr>
          <p:cNvPr id="36" name="Google Shape;36;p53"/>
          <p:cNvSpPr txBox="1"/>
          <p:nvPr>
            <p:ph type="title"/>
          </p:nvPr>
        </p:nvSpPr>
        <p:spPr>
          <a:xfrm>
            <a:off x="609600" y="152718"/>
            <a:ext cx="7721600" cy="655804"/>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3"/>
          <p:cNvSpPr txBox="1"/>
          <p:nvPr>
            <p:ph idx="1" type="body"/>
          </p:nvPr>
        </p:nvSpPr>
        <p:spPr>
          <a:xfrm>
            <a:off x="217424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 name="Google Shape;38;p53"/>
          <p:cNvSpPr txBox="1"/>
          <p:nvPr>
            <p:ph idx="2" type="body"/>
          </p:nvPr>
        </p:nvSpPr>
        <p:spPr>
          <a:xfrm>
            <a:off x="6786880" y="3734602"/>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9" name="Google Shape;39;p53"/>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3"/>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41" name="Google Shape;41;p53"/>
          <p:cNvCxnSpPr/>
          <p:nvPr/>
        </p:nvCxnSpPr>
        <p:spPr>
          <a:xfrm>
            <a:off x="6663350" y="1541284"/>
            <a:ext cx="0" cy="4443979"/>
          </a:xfrm>
          <a:prstGeom prst="straightConnector1">
            <a:avLst/>
          </a:prstGeom>
          <a:noFill/>
          <a:ln cap="flat" cmpd="sng" w="9525">
            <a:solidFill>
              <a:srgbClr val="9C1D22"/>
            </a:solidFill>
            <a:prstDash val="solid"/>
            <a:round/>
            <a:headEnd len="sm" w="sm" type="none"/>
            <a:tailEnd len="sm" w="sm" type="none"/>
          </a:ln>
        </p:spPr>
      </p:cxnSp>
      <p:sp>
        <p:nvSpPr>
          <p:cNvPr id="42" name="Google Shape;42;p53"/>
          <p:cNvSpPr txBox="1"/>
          <p:nvPr>
            <p:ph idx="3" type="body"/>
          </p:nvPr>
        </p:nvSpPr>
        <p:spPr>
          <a:xfrm>
            <a:off x="217424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3" name="Google Shape;43;p53"/>
          <p:cNvSpPr txBox="1"/>
          <p:nvPr>
            <p:ph idx="4" type="body"/>
          </p:nvPr>
        </p:nvSpPr>
        <p:spPr>
          <a:xfrm>
            <a:off x="6786880" y="1251284"/>
            <a:ext cx="4389120" cy="236616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4" name="Shape 44"/>
        <p:cNvGrpSpPr/>
        <p:nvPr/>
      </p:nvGrpSpPr>
      <p:grpSpPr>
        <a:xfrm>
          <a:off x="0" y="0"/>
          <a:ext cx="0" cy="0"/>
          <a:chOff x="0" y="0"/>
          <a:chExt cx="0" cy="0"/>
        </a:xfrm>
      </p:grpSpPr>
      <p:sp>
        <p:nvSpPr>
          <p:cNvPr id="45" name="Google Shape;45;p54"/>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4"/>
          <p:cNvSpPr txBox="1"/>
          <p:nvPr>
            <p:ph idx="1" type="body"/>
          </p:nvPr>
        </p:nvSpPr>
        <p:spPr>
          <a:xfrm>
            <a:off x="217424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7" name="Google Shape;47;p54"/>
          <p:cNvSpPr txBox="1"/>
          <p:nvPr>
            <p:ph idx="2" type="body"/>
          </p:nvPr>
        </p:nvSpPr>
        <p:spPr>
          <a:xfrm>
            <a:off x="6786880" y="1574800"/>
            <a:ext cx="4389120" cy="45259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 name="Google Shape;48;p54"/>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4"/>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54"/>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51" name="Google Shape;51;p54"/>
          <p:cNvCxnSpPr/>
          <p:nvPr/>
        </p:nvCxnSpPr>
        <p:spPr>
          <a:xfrm>
            <a:off x="6663350" y="1656784"/>
            <a:ext cx="0" cy="4443979"/>
          </a:xfrm>
          <a:prstGeom prst="straightConnector1">
            <a:avLst/>
          </a:prstGeom>
          <a:noFill/>
          <a:ln cap="flat" cmpd="sng" w="9525">
            <a:solidFill>
              <a:srgbClr val="9C1D22"/>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52" name="Shape 52"/>
        <p:cNvGrpSpPr/>
        <p:nvPr/>
      </p:nvGrpSpPr>
      <p:grpSpPr>
        <a:xfrm>
          <a:off x="0" y="0"/>
          <a:ext cx="0" cy="0"/>
          <a:chOff x="0" y="0"/>
          <a:chExt cx="0" cy="0"/>
        </a:xfrm>
      </p:grpSpPr>
      <p:sp>
        <p:nvSpPr>
          <p:cNvPr id="53" name="Google Shape;53;p55"/>
          <p:cNvSpPr/>
          <p:nvPr/>
        </p:nvSpPr>
        <p:spPr>
          <a:xfrm>
            <a:off x="10015040" y="4042913"/>
            <a:ext cx="1991430" cy="2820838"/>
          </a:xfrm>
          <a:prstGeom prst="rect">
            <a:avLst/>
          </a:prstGeom>
          <a:noFill/>
          <a:ln cap="flat" cmpd="sng" w="127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 name="Google Shape;54;p55"/>
          <p:cNvSpPr txBox="1"/>
          <p:nvPr>
            <p:ph type="title"/>
          </p:nvPr>
        </p:nvSpPr>
        <p:spPr>
          <a:xfrm>
            <a:off x="2947924" y="240889"/>
            <a:ext cx="7738364" cy="77438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55"/>
          <p:cNvSpPr txBox="1"/>
          <p:nvPr>
            <p:ph idx="1" type="body"/>
          </p:nvPr>
        </p:nvSpPr>
        <p:spPr>
          <a:xfrm>
            <a:off x="10346067" y="5015134"/>
            <a:ext cx="1906548" cy="79013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280"/>
              </a:spcBef>
              <a:spcAft>
                <a:spcPts val="0"/>
              </a:spcAft>
              <a:buClr>
                <a:srgbClr val="C00000"/>
              </a:buClr>
              <a:buSzPts val="1400"/>
              <a:buNone/>
              <a:defRPr b="0" sz="1400" cap="none">
                <a:solidFill>
                  <a:srgbClr val="C0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6" name="Google Shape;56;p55"/>
          <p:cNvSpPr txBox="1"/>
          <p:nvPr>
            <p:ph idx="2" type="body"/>
          </p:nvPr>
        </p:nvSpPr>
        <p:spPr>
          <a:xfrm>
            <a:off x="640938" y="1401845"/>
            <a:ext cx="10539125" cy="199805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7" name="Google Shape;57;p55"/>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55"/>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55"/>
          <p:cNvSpPr txBox="1"/>
          <p:nvPr/>
        </p:nvSpPr>
        <p:spPr>
          <a:xfrm>
            <a:off x="640939" y="349776"/>
            <a:ext cx="226696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POP QUIZ:</a:t>
            </a:r>
            <a:endParaRPr b="1" i="0" sz="1800" u="none" cap="none" strike="noStrike">
              <a:solidFill>
                <a:srgbClr val="C00000"/>
              </a:solidFill>
              <a:latin typeface="Arial"/>
              <a:ea typeface="Arial"/>
              <a:cs typeface="Arial"/>
              <a:sym typeface="Arial"/>
            </a:endParaRPr>
          </a:p>
        </p:txBody>
      </p:sp>
      <p:sp>
        <p:nvSpPr>
          <p:cNvPr id="60" name="Google Shape;60;p55"/>
          <p:cNvSpPr/>
          <p:nvPr/>
        </p:nvSpPr>
        <p:spPr>
          <a:xfrm>
            <a:off x="12006470" y="1300130"/>
            <a:ext cx="185530" cy="555787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61" name="Google Shape;61;p55"/>
          <p:cNvPicPr preferRelativeResize="0"/>
          <p:nvPr/>
        </p:nvPicPr>
        <p:blipFill rotWithShape="1">
          <a:blip r:embed="rId2">
            <a:alphaModFix/>
          </a:blip>
          <a:srcRect b="53518" l="38540" r="56353" t="36852"/>
          <a:stretch/>
        </p:blipFill>
        <p:spPr>
          <a:xfrm>
            <a:off x="10572882" y="4681721"/>
            <a:ext cx="788399" cy="836668"/>
          </a:xfrm>
          <a:prstGeom prst="rect">
            <a:avLst/>
          </a:prstGeom>
          <a:noFill/>
          <a:ln>
            <a:noFill/>
          </a:ln>
        </p:spPr>
      </p:pic>
      <p:pic>
        <p:nvPicPr>
          <p:cNvPr descr="A group of people in a room&#10;&#10;Description automatically generated" id="62" name="Google Shape;62;p55"/>
          <p:cNvPicPr preferRelativeResize="0"/>
          <p:nvPr/>
        </p:nvPicPr>
        <p:blipFill rotWithShape="1">
          <a:blip r:embed="rId3">
            <a:alphaModFix/>
          </a:blip>
          <a:srcRect b="2618" l="0" r="0" t="22280"/>
          <a:stretch/>
        </p:blipFill>
        <p:spPr>
          <a:xfrm>
            <a:off x="0" y="4037162"/>
            <a:ext cx="10029645" cy="282083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3" name="Shape 63"/>
        <p:cNvGrpSpPr/>
        <p:nvPr/>
      </p:nvGrpSpPr>
      <p:grpSpPr>
        <a:xfrm>
          <a:off x="0" y="0"/>
          <a:ext cx="0" cy="0"/>
          <a:chOff x="0" y="0"/>
          <a:chExt cx="0" cy="0"/>
        </a:xfrm>
      </p:grpSpPr>
      <p:sp>
        <p:nvSpPr>
          <p:cNvPr id="64" name="Google Shape;64;p56"/>
          <p:cNvSpPr txBox="1"/>
          <p:nvPr>
            <p:ph type="ctrTitle"/>
          </p:nvPr>
        </p:nvSpPr>
        <p:spPr>
          <a:xfrm>
            <a:off x="609600" y="228601"/>
            <a:ext cx="10363200" cy="4571999"/>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sz="88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56"/>
          <p:cNvSpPr txBox="1"/>
          <p:nvPr>
            <p:ph idx="1" type="subTitle"/>
          </p:nvPr>
        </p:nvSpPr>
        <p:spPr>
          <a:xfrm>
            <a:off x="609600" y="4800600"/>
            <a:ext cx="9144000" cy="9144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400"/>
              </a:spcBef>
              <a:spcAft>
                <a:spcPts val="0"/>
              </a:spcAft>
              <a:buClr>
                <a:schemeClr val="dk2"/>
              </a:buClr>
              <a:buSzPts val="2000"/>
              <a:buNone/>
              <a:defRPr b="0" cap="none">
                <a:solidFill>
                  <a:schemeClr val="dk2"/>
                </a:solidFill>
                <a:latin typeface="Arial Black"/>
                <a:ea typeface="Arial Black"/>
                <a:cs typeface="Arial Black"/>
                <a:sym typeface="Arial Black"/>
              </a:defRPr>
            </a:lvl1pPr>
            <a:lvl2pPr lvl="1" algn="ctr">
              <a:lnSpc>
                <a:spcPct val="100000"/>
              </a:lnSpc>
              <a:spcBef>
                <a:spcPts val="600"/>
              </a:spcBef>
              <a:spcAft>
                <a:spcPts val="0"/>
              </a:spcAft>
              <a:buSzPts val="2000"/>
              <a:buNone/>
              <a:defRPr>
                <a:solidFill>
                  <a:srgbClr val="888888"/>
                </a:solidFill>
              </a:defRPr>
            </a:lvl2pPr>
            <a:lvl3pPr lvl="2" algn="ctr">
              <a:lnSpc>
                <a:spcPct val="100000"/>
              </a:lnSpc>
              <a:spcBef>
                <a:spcPts val="360"/>
              </a:spcBef>
              <a:spcAft>
                <a:spcPts val="0"/>
              </a:spcAft>
              <a:buSzPts val="1800"/>
              <a:buNone/>
              <a:defRPr>
                <a:solidFill>
                  <a:srgbClr val="888888"/>
                </a:solidFill>
              </a:defRPr>
            </a:lvl3pPr>
            <a:lvl4pPr lvl="3" algn="ctr">
              <a:lnSpc>
                <a:spcPct val="100000"/>
              </a:lnSpc>
              <a:spcBef>
                <a:spcPts val="360"/>
              </a:spcBef>
              <a:spcAft>
                <a:spcPts val="0"/>
              </a:spcAft>
              <a:buSzPts val="1800"/>
              <a:buNone/>
              <a:defRPr>
                <a:solidFill>
                  <a:srgbClr val="888888"/>
                </a:solidFill>
              </a:defRPr>
            </a:lvl4pPr>
            <a:lvl5pPr lvl="4" algn="ctr">
              <a:lnSpc>
                <a:spcPct val="100000"/>
              </a:lnSpc>
              <a:spcBef>
                <a:spcPts val="360"/>
              </a:spcBef>
              <a:spcAft>
                <a:spcPts val="0"/>
              </a:spcAft>
              <a:buSzPts val="1800"/>
              <a:buNone/>
              <a:defRPr>
                <a:solidFill>
                  <a:srgbClr val="888888"/>
                </a:solidFill>
              </a:defRPr>
            </a:lvl5pPr>
            <a:lvl6pPr lvl="5" algn="ctr">
              <a:lnSpc>
                <a:spcPct val="100000"/>
              </a:lnSpc>
              <a:spcBef>
                <a:spcPts val="320"/>
              </a:spcBef>
              <a:spcAft>
                <a:spcPts val="0"/>
              </a:spcAft>
              <a:buSzPts val="1600"/>
              <a:buNone/>
              <a:defRPr>
                <a:solidFill>
                  <a:srgbClr val="888888"/>
                </a:solidFill>
              </a:defRPr>
            </a:lvl6pPr>
            <a:lvl7pPr lvl="6" algn="ctr">
              <a:lnSpc>
                <a:spcPct val="100000"/>
              </a:lnSpc>
              <a:spcBef>
                <a:spcPts val="320"/>
              </a:spcBef>
              <a:spcAft>
                <a:spcPts val="0"/>
              </a:spcAft>
              <a:buSzPts val="1600"/>
              <a:buNone/>
              <a:defRPr>
                <a:solidFill>
                  <a:srgbClr val="888888"/>
                </a:solidFill>
              </a:defRPr>
            </a:lvl7pPr>
            <a:lvl8pPr lvl="7" algn="ctr">
              <a:lnSpc>
                <a:spcPct val="100000"/>
              </a:lnSpc>
              <a:spcBef>
                <a:spcPts val="320"/>
              </a:spcBef>
              <a:spcAft>
                <a:spcPts val="0"/>
              </a:spcAft>
              <a:buSzPts val="1600"/>
              <a:buNone/>
              <a:defRPr>
                <a:solidFill>
                  <a:srgbClr val="888888"/>
                </a:solidFill>
              </a:defRPr>
            </a:lvl8pPr>
            <a:lvl9pPr lvl="8" algn="ctr">
              <a:lnSpc>
                <a:spcPct val="100000"/>
              </a:lnSpc>
              <a:spcBef>
                <a:spcPts val="320"/>
              </a:spcBef>
              <a:spcAft>
                <a:spcPts val="0"/>
              </a:spcAft>
              <a:buSzPts val="1600"/>
              <a:buNone/>
              <a:defRPr>
                <a:solidFill>
                  <a:srgbClr val="888888"/>
                </a:solidFill>
              </a:defRPr>
            </a:lvl9pPr>
          </a:lstStyle>
          <a:p/>
        </p:txBody>
      </p:sp>
      <p:sp>
        <p:nvSpPr>
          <p:cNvPr id="66" name="Google Shape;66;p56"/>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6"/>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6"/>
          <p:cNvSpPr/>
          <p:nvPr/>
        </p:nvSpPr>
        <p:spPr>
          <a:xfrm>
            <a:off x="12001499" y="4846320"/>
            <a:ext cx="190501" cy="20116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56"/>
          <p:cNvSpPr/>
          <p:nvPr/>
        </p:nvSpPr>
        <p:spPr>
          <a:xfrm>
            <a:off x="12001499" y="0"/>
            <a:ext cx="190501" cy="48463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0" name="Google Shape;70;p56"/>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1" name="Shape 71"/>
        <p:cNvGrpSpPr/>
        <p:nvPr/>
      </p:nvGrpSpPr>
      <p:grpSpPr>
        <a:xfrm>
          <a:off x="0" y="0"/>
          <a:ext cx="0" cy="0"/>
          <a:chOff x="0" y="0"/>
          <a:chExt cx="0" cy="0"/>
        </a:xfrm>
      </p:grpSpPr>
      <p:sp>
        <p:nvSpPr>
          <p:cNvPr id="72" name="Google Shape;72;p57"/>
          <p:cNvSpPr txBox="1"/>
          <p:nvPr>
            <p:ph type="title"/>
          </p:nvPr>
        </p:nvSpPr>
        <p:spPr>
          <a:xfrm>
            <a:off x="2004828" y="152718"/>
            <a:ext cx="6427971" cy="814845"/>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3600"/>
              <a:buFont typeface="Arial"/>
              <a:buNone/>
              <a:defRPr>
                <a:solidFill>
                  <a:srgbClr val="262626"/>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57"/>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7"/>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5" name="Google Shape;75;p57"/>
          <p:cNvSpPr txBox="1"/>
          <p:nvPr>
            <p:ph idx="1" type="body"/>
          </p:nvPr>
        </p:nvSpPr>
        <p:spPr>
          <a:xfrm>
            <a:off x="6394027" y="1300130"/>
            <a:ext cx="4514978" cy="47226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560"/>
              </a:spcBef>
              <a:spcAft>
                <a:spcPts val="0"/>
              </a:spcAft>
              <a:buClr>
                <a:schemeClr val="dk1"/>
              </a:buClr>
              <a:buSzPts val="2800"/>
              <a:buNone/>
              <a:defRPr sz="2800"/>
            </a:lvl1pPr>
            <a:lvl2pPr indent="-381000" lvl="1" marL="914400" algn="l">
              <a:lnSpc>
                <a:spcPct val="100000"/>
              </a:lnSpc>
              <a:spcBef>
                <a:spcPts val="600"/>
              </a:spcBef>
              <a:spcAft>
                <a:spcPts val="0"/>
              </a:spcAft>
              <a:buSzPts val="2400"/>
              <a:buChar char="•"/>
              <a:defRPr sz="2400"/>
            </a:lvl2pPr>
            <a:lvl3pPr indent="-355600" lvl="2" marL="1371600" algn="l">
              <a:lnSpc>
                <a:spcPct val="100000"/>
              </a:lnSpc>
              <a:spcBef>
                <a:spcPts val="400"/>
              </a:spcBef>
              <a:spcAft>
                <a:spcPts val="0"/>
              </a:spcAft>
              <a:buSzPts val="2000"/>
              <a:buChar char="•"/>
              <a:defRPr sz="2000"/>
            </a:lvl3pPr>
            <a:lvl4pPr indent="-342900" lvl="3" marL="1828800" algn="l">
              <a:lnSpc>
                <a:spcPct val="100000"/>
              </a:lnSpc>
              <a:spcBef>
                <a:spcPts val="360"/>
              </a:spcBef>
              <a:spcAft>
                <a:spcPts val="0"/>
              </a:spcAft>
              <a:buSzPts val="180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6" name="Google Shape;76;p57"/>
          <p:cNvSpPr txBox="1"/>
          <p:nvPr/>
        </p:nvSpPr>
        <p:spPr>
          <a:xfrm>
            <a:off x="609599" y="331458"/>
            <a:ext cx="104913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a:ea typeface="Arial"/>
                <a:cs typeface="Arial"/>
                <a:sym typeface="Arial"/>
              </a:rPr>
              <a:t>LAB:</a:t>
            </a:r>
            <a:endParaRPr b="1" i="0" sz="1800" u="none" cap="none" strike="noStrike">
              <a:solidFill>
                <a:srgbClr val="C00000"/>
              </a:solidFill>
              <a:latin typeface="Arial"/>
              <a:ea typeface="Arial"/>
              <a:cs typeface="Arial"/>
              <a:sym typeface="Arial"/>
            </a:endParaRPr>
          </a:p>
        </p:txBody>
      </p:sp>
      <p:sp>
        <p:nvSpPr>
          <p:cNvPr id="77" name="Google Shape;77;p57"/>
          <p:cNvSpPr txBox="1"/>
          <p:nvPr/>
        </p:nvSpPr>
        <p:spPr>
          <a:xfrm>
            <a:off x="6822558" y="6492876"/>
            <a:ext cx="4572000" cy="28384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Arial"/>
                <a:ea typeface="Arial"/>
                <a:cs typeface="Arial"/>
                <a:sym typeface="Arial"/>
              </a:rPr>
              <a:t>Practice makes perfect.</a:t>
            </a:r>
            <a:endParaRPr b="1" i="0" sz="1050" u="none" cap="none" strike="noStrike">
              <a:solidFill>
                <a:schemeClr val="dk1"/>
              </a:solidFill>
              <a:latin typeface="Arial"/>
              <a:ea typeface="Arial"/>
              <a:cs typeface="Arial"/>
              <a:sym typeface="Arial"/>
            </a:endParaRPr>
          </a:p>
        </p:txBody>
      </p:sp>
      <p:sp>
        <p:nvSpPr>
          <p:cNvPr id="78" name="Google Shape;78;p57"/>
          <p:cNvSpPr/>
          <p:nvPr/>
        </p:nvSpPr>
        <p:spPr>
          <a:xfrm>
            <a:off x="12006470" y="1300130"/>
            <a:ext cx="185530" cy="5557870"/>
          </a:xfrm>
          <a:prstGeom prst="rect">
            <a:avLst/>
          </a:prstGeom>
          <a:solidFill>
            <a:srgbClr val="00743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9" name="Google Shape;79;p57"/>
          <p:cNvPicPr preferRelativeResize="0"/>
          <p:nvPr/>
        </p:nvPicPr>
        <p:blipFill rotWithShape="1">
          <a:blip r:embed="rId2">
            <a:alphaModFix/>
          </a:blip>
          <a:srcRect b="53518" l="38540" r="56353" t="36852"/>
          <a:stretch/>
        </p:blipFill>
        <p:spPr>
          <a:xfrm>
            <a:off x="774843" y="5050793"/>
            <a:ext cx="788399" cy="836668"/>
          </a:xfrm>
          <a:prstGeom prst="rect">
            <a:avLst/>
          </a:prstGeom>
          <a:noFill/>
          <a:ln>
            <a:noFill/>
          </a:ln>
        </p:spPr>
      </p:pic>
      <p:pic>
        <p:nvPicPr>
          <p:cNvPr id="80" name="Google Shape;80;p57"/>
          <p:cNvPicPr preferRelativeResize="0"/>
          <p:nvPr/>
        </p:nvPicPr>
        <p:blipFill rotWithShape="1">
          <a:blip r:embed="rId3">
            <a:alphaModFix/>
          </a:blip>
          <a:srcRect b="0" l="20773" r="22685" t="0"/>
          <a:stretch/>
        </p:blipFill>
        <p:spPr>
          <a:xfrm>
            <a:off x="2172782" y="1300130"/>
            <a:ext cx="4012234" cy="4722628"/>
          </a:xfrm>
          <a:prstGeom prst="rect">
            <a:avLst/>
          </a:prstGeom>
          <a:noFill/>
          <a:ln>
            <a:noFill/>
          </a:ln>
        </p:spPr>
      </p:pic>
      <p:sp>
        <p:nvSpPr>
          <p:cNvPr id="81" name="Google Shape;81;p57"/>
          <p:cNvSpPr txBox="1"/>
          <p:nvPr>
            <p:ph idx="2" type="body"/>
          </p:nvPr>
        </p:nvSpPr>
        <p:spPr>
          <a:xfrm>
            <a:off x="583496" y="5887647"/>
            <a:ext cx="1168536" cy="24953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rgbClr val="FF0000"/>
              </a:buClr>
              <a:buSzPts val="1400"/>
              <a:buNone/>
              <a:defRPr sz="1400">
                <a:solidFill>
                  <a:srgbClr val="FF0000"/>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 name="Google Shape;82;p57"/>
          <p:cNvSpPr txBox="1"/>
          <p:nvPr/>
        </p:nvSpPr>
        <p:spPr>
          <a:xfrm>
            <a:off x="9853713" y="152718"/>
            <a:ext cx="1913061" cy="52322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LABS AT THE BACK OF THE BOOK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sp>
        <p:nvSpPr>
          <p:cNvPr id="84" name="Google Shape;84;p58"/>
          <p:cNvSpPr txBox="1"/>
          <p:nvPr>
            <p:ph type="title"/>
          </p:nvPr>
        </p:nvSpPr>
        <p:spPr>
          <a:xfrm>
            <a:off x="609600" y="1447801"/>
            <a:ext cx="10363200" cy="43211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8800"/>
              <a:buFont typeface="Arial Black"/>
              <a:buNone/>
              <a:defRPr b="0" sz="88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58"/>
          <p:cNvSpPr txBox="1"/>
          <p:nvPr>
            <p:ph idx="1" type="body"/>
          </p:nvPr>
        </p:nvSpPr>
        <p:spPr>
          <a:xfrm>
            <a:off x="609600" y="228601"/>
            <a:ext cx="10363200" cy="10668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chemeClr val="dk2"/>
              </a:buClr>
              <a:buSzPts val="2000"/>
              <a:buNone/>
              <a:defRPr b="0" sz="2000" cap="none">
                <a:solidFill>
                  <a:schemeClr val="dk2"/>
                </a:solidFill>
                <a:latin typeface="Arial Black"/>
                <a:ea typeface="Arial Black"/>
                <a:cs typeface="Arial Black"/>
                <a:sym typeface="Arial Black"/>
              </a:defRPr>
            </a:lvl1pPr>
            <a:lvl2pPr indent="-228600" lvl="1" marL="914400" algn="l">
              <a:lnSpc>
                <a:spcPct val="100000"/>
              </a:lnSpc>
              <a:spcBef>
                <a:spcPts val="600"/>
              </a:spcBef>
              <a:spcAft>
                <a:spcPts val="0"/>
              </a:spcAft>
              <a:buSzPts val="1800"/>
              <a:buNone/>
              <a:defRPr sz="1800">
                <a:solidFill>
                  <a:srgbClr val="888888"/>
                </a:solidFill>
              </a:defRPr>
            </a:lvl2pPr>
            <a:lvl3pPr indent="-228600" lvl="2" marL="1371600" algn="l">
              <a:lnSpc>
                <a:spcPct val="100000"/>
              </a:lnSpc>
              <a:spcBef>
                <a:spcPts val="320"/>
              </a:spcBef>
              <a:spcAft>
                <a:spcPts val="0"/>
              </a:spcAft>
              <a:buSzPts val="1600"/>
              <a:buNone/>
              <a:defRPr sz="1600">
                <a:solidFill>
                  <a:srgbClr val="888888"/>
                </a:solidFill>
              </a:defRPr>
            </a:lvl3pPr>
            <a:lvl4pPr indent="-228600" lvl="3" marL="1828800" algn="l">
              <a:lnSpc>
                <a:spcPct val="100000"/>
              </a:lnSpc>
              <a:spcBef>
                <a:spcPts val="280"/>
              </a:spcBef>
              <a:spcAft>
                <a:spcPts val="0"/>
              </a:spcAft>
              <a:buSzPts val="1400"/>
              <a:buNone/>
              <a:defRPr sz="1400">
                <a:solidFill>
                  <a:srgbClr val="888888"/>
                </a:solidFill>
              </a:defRPr>
            </a:lvl4pPr>
            <a:lvl5pPr indent="-228600" lvl="4" marL="2286000" algn="l">
              <a:lnSpc>
                <a:spcPct val="100000"/>
              </a:lnSpc>
              <a:spcBef>
                <a:spcPts val="280"/>
              </a:spcBef>
              <a:spcAft>
                <a:spcPts val="0"/>
              </a:spcAft>
              <a:buSzPts val="1400"/>
              <a:buNone/>
              <a:defRPr sz="1400">
                <a:solidFill>
                  <a:srgbClr val="888888"/>
                </a:solidFill>
              </a:defRPr>
            </a:lvl5pPr>
            <a:lvl6pPr indent="-228600" lvl="5" marL="2743200" algn="l">
              <a:lnSpc>
                <a:spcPct val="100000"/>
              </a:lnSpc>
              <a:spcBef>
                <a:spcPts val="280"/>
              </a:spcBef>
              <a:spcAft>
                <a:spcPts val="0"/>
              </a:spcAft>
              <a:buSzPts val="1400"/>
              <a:buNone/>
              <a:defRPr sz="1400">
                <a:solidFill>
                  <a:srgbClr val="888888"/>
                </a:solidFill>
              </a:defRPr>
            </a:lvl6pPr>
            <a:lvl7pPr indent="-228600" lvl="6" marL="3200400" algn="l">
              <a:lnSpc>
                <a:spcPct val="100000"/>
              </a:lnSpc>
              <a:spcBef>
                <a:spcPts val="280"/>
              </a:spcBef>
              <a:spcAft>
                <a:spcPts val="0"/>
              </a:spcAft>
              <a:buSzPts val="1400"/>
              <a:buNone/>
              <a:defRPr sz="1400">
                <a:solidFill>
                  <a:srgbClr val="888888"/>
                </a:solidFill>
              </a:defRPr>
            </a:lvl7pPr>
            <a:lvl8pPr indent="-228600" lvl="7" marL="3657600" algn="l">
              <a:lnSpc>
                <a:spcPct val="100000"/>
              </a:lnSpc>
              <a:spcBef>
                <a:spcPts val="280"/>
              </a:spcBef>
              <a:spcAft>
                <a:spcPts val="0"/>
              </a:spcAft>
              <a:buSzPts val="1400"/>
              <a:buNone/>
              <a:defRPr sz="1400">
                <a:solidFill>
                  <a:srgbClr val="888888"/>
                </a:solidFill>
              </a:defRPr>
            </a:lvl8pPr>
            <a:lvl9pPr indent="-228600" lvl="8" marL="4114800" algn="l">
              <a:lnSpc>
                <a:spcPct val="100000"/>
              </a:lnSpc>
              <a:spcBef>
                <a:spcPts val="280"/>
              </a:spcBef>
              <a:spcAft>
                <a:spcPts val="0"/>
              </a:spcAft>
              <a:buSzPts val="1400"/>
              <a:buNone/>
              <a:defRPr sz="1400">
                <a:solidFill>
                  <a:srgbClr val="888888"/>
                </a:solidFill>
              </a:defRPr>
            </a:lvl9pPr>
          </a:lstStyle>
          <a:p/>
        </p:txBody>
      </p:sp>
      <p:sp>
        <p:nvSpPr>
          <p:cNvPr id="86" name="Google Shape;86;p58"/>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58"/>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88" name="Google Shape;88;p58"/>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9" name="Shape 89"/>
        <p:cNvGrpSpPr/>
        <p:nvPr/>
      </p:nvGrpSpPr>
      <p:grpSpPr>
        <a:xfrm>
          <a:off x="0" y="0"/>
          <a:ext cx="0" cy="0"/>
          <a:chOff x="0" y="0"/>
          <a:chExt cx="0" cy="0"/>
        </a:xfrm>
      </p:grpSpPr>
      <p:sp>
        <p:nvSpPr>
          <p:cNvPr id="90" name="Google Shape;90;p59"/>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2"/>
              </a:buClr>
              <a:buSzPts val="3600"/>
              <a:buFont typeface="Arial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59"/>
          <p:cNvSpPr txBox="1"/>
          <p:nvPr>
            <p:ph idx="1" type="body"/>
          </p:nvPr>
        </p:nvSpPr>
        <p:spPr>
          <a:xfrm>
            <a:off x="2170176"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2" name="Google Shape;92;p59"/>
          <p:cNvSpPr txBox="1"/>
          <p:nvPr>
            <p:ph idx="2" type="body"/>
          </p:nvPr>
        </p:nvSpPr>
        <p:spPr>
          <a:xfrm>
            <a:off x="2170176"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3" name="Google Shape;93;p59"/>
          <p:cNvSpPr txBox="1"/>
          <p:nvPr>
            <p:ph idx="3" type="body"/>
          </p:nvPr>
        </p:nvSpPr>
        <p:spPr>
          <a:xfrm>
            <a:off x="6790944" y="1572768"/>
            <a:ext cx="4389120"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Clr>
                <a:schemeClr val="dk1"/>
              </a:buClr>
              <a:buSzPts val="1800"/>
              <a:buNone/>
              <a:defRPr b="0" sz="1800" cap="none">
                <a:solidFill>
                  <a:schemeClr val="dk1"/>
                </a:solidFill>
                <a:latin typeface="Arial Black"/>
                <a:ea typeface="Arial Black"/>
                <a:cs typeface="Arial Black"/>
                <a:sym typeface="Arial Black"/>
              </a:defRPr>
            </a:lvl1pPr>
            <a:lvl2pPr indent="-228600" lvl="1" marL="914400" algn="l">
              <a:lnSpc>
                <a:spcPct val="100000"/>
              </a:lnSpc>
              <a:spcBef>
                <a:spcPts val="600"/>
              </a:spcBef>
              <a:spcAft>
                <a:spcPts val="0"/>
              </a:spcAft>
              <a:buSzPts val="2000"/>
              <a:buNone/>
              <a:defRPr b="1" sz="2000"/>
            </a:lvl2pPr>
            <a:lvl3pPr indent="-228600" lvl="2" marL="1371600" algn="l">
              <a:lnSpc>
                <a:spcPct val="100000"/>
              </a:lnSpc>
              <a:spcBef>
                <a:spcPts val="360"/>
              </a:spcBef>
              <a:spcAft>
                <a:spcPts val="0"/>
              </a:spcAft>
              <a:buSzPts val="1800"/>
              <a:buNone/>
              <a:defRPr b="1" sz="1800"/>
            </a:lvl3pPr>
            <a:lvl4pPr indent="-228600" lvl="3" marL="1828800" algn="l">
              <a:lnSpc>
                <a:spcPct val="100000"/>
              </a:lnSpc>
              <a:spcBef>
                <a:spcPts val="320"/>
              </a:spcBef>
              <a:spcAft>
                <a:spcPts val="0"/>
              </a:spcAft>
              <a:buSzPts val="160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4" name="Google Shape;94;p59"/>
          <p:cNvSpPr txBox="1"/>
          <p:nvPr>
            <p:ph idx="4" type="body"/>
          </p:nvPr>
        </p:nvSpPr>
        <p:spPr>
          <a:xfrm>
            <a:off x="6790944" y="2259366"/>
            <a:ext cx="4389120" cy="38404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sz="2400"/>
            </a:lvl1pPr>
            <a:lvl2pPr indent="-355600" lvl="1" marL="914400" algn="l">
              <a:lnSpc>
                <a:spcPct val="100000"/>
              </a:lnSpc>
              <a:spcBef>
                <a:spcPts val="600"/>
              </a:spcBef>
              <a:spcAft>
                <a:spcPts val="0"/>
              </a:spcAft>
              <a:buSzPts val="2000"/>
              <a:buChar char="•"/>
              <a:defRPr sz="2000"/>
            </a:lvl2pPr>
            <a:lvl3pPr indent="-342900" lvl="2" marL="1371600" algn="l">
              <a:lnSpc>
                <a:spcPct val="100000"/>
              </a:lnSpc>
              <a:spcBef>
                <a:spcPts val="360"/>
              </a:spcBef>
              <a:spcAft>
                <a:spcPts val="0"/>
              </a:spcAft>
              <a:buSzPts val="1800"/>
              <a:buChar char="•"/>
              <a:defRPr sz="1800"/>
            </a:lvl3pPr>
            <a:lvl4pPr indent="-330200" lvl="3" marL="1828800" algn="l">
              <a:lnSpc>
                <a:spcPct val="100000"/>
              </a:lnSpc>
              <a:spcBef>
                <a:spcPts val="320"/>
              </a:spcBef>
              <a:spcAft>
                <a:spcPts val="0"/>
              </a:spcAft>
              <a:buSzPts val="160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5" name="Google Shape;95;p59"/>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59"/>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59"/>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0"/>
          <p:cNvSpPr txBox="1"/>
          <p:nvPr>
            <p:ph type="title"/>
          </p:nvPr>
        </p:nvSpPr>
        <p:spPr>
          <a:xfrm>
            <a:off x="609600" y="152718"/>
            <a:ext cx="7721600" cy="1371600"/>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2"/>
              </a:buClr>
              <a:buSzPts val="3600"/>
              <a:buFont typeface="Arial Black"/>
              <a:buNone/>
              <a:defRPr b="0" i="0" sz="3600" u="none" cap="none" strike="noStrike">
                <a:solidFill>
                  <a:schemeClr val="dk2"/>
                </a:solidFill>
                <a:latin typeface="Arial Black"/>
                <a:ea typeface="Arial Black"/>
                <a:cs typeface="Arial Black"/>
                <a:sym typeface="Arial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50"/>
          <p:cNvSpPr txBox="1"/>
          <p:nvPr>
            <p:ph idx="1" type="body"/>
          </p:nvPr>
        </p:nvSpPr>
        <p:spPr>
          <a:xfrm>
            <a:off x="609600" y="1752601"/>
            <a:ext cx="10160000" cy="43735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4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indent="-355600" lvl="1" marL="914400" marR="0" rtl="0" algn="l">
              <a:lnSpc>
                <a:spcPct val="100000"/>
              </a:lnSpc>
              <a:spcBef>
                <a:spcPts val="6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2"/>
              </a:buClr>
              <a:buSzPts val="1800"/>
              <a:buFont typeface="Arial"/>
              <a:buChar char="•"/>
              <a:defRPr b="0" i="0" sz="18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lnSpc>
                <a:spcPct val="100000"/>
              </a:lnSpc>
              <a:spcBef>
                <a:spcPts val="320"/>
              </a:spcBef>
              <a:spcAft>
                <a:spcPts val="0"/>
              </a:spcAft>
              <a:buClr>
                <a:schemeClr val="dk2"/>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2" name="Google Shape;12;p50"/>
          <p:cNvSpPr txBox="1"/>
          <p:nvPr>
            <p:ph idx="10" type="dt"/>
          </p:nvPr>
        </p:nvSpPr>
        <p:spPr>
          <a:xfrm>
            <a:off x="609600" y="6172201"/>
            <a:ext cx="4572000" cy="304800"/>
          </a:xfrm>
          <a:prstGeom prst="rect">
            <a:avLst/>
          </a:prstGeom>
          <a:noFill/>
          <a:ln>
            <a:noFill/>
          </a:ln>
        </p:spPr>
        <p:txBody>
          <a:bodyPr anchorCtr="0" anchor="b" bIns="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50"/>
          <p:cNvSpPr txBox="1"/>
          <p:nvPr>
            <p:ph idx="11" type="ftr"/>
          </p:nvPr>
        </p:nvSpPr>
        <p:spPr>
          <a:xfrm>
            <a:off x="609600" y="6492876"/>
            <a:ext cx="4572000" cy="28384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50"/>
          <p:cNvSpPr txBox="1"/>
          <p:nvPr>
            <p:ph idx="12" type="sldNum"/>
          </p:nvPr>
        </p:nvSpPr>
        <p:spPr>
          <a:xfrm rot="-5400000">
            <a:off x="11189124" y="5824644"/>
            <a:ext cx="1315721" cy="486833"/>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2400"/>
              <a:buFont typeface="Arial"/>
              <a:buNone/>
              <a:defRPr b="1" i="0" sz="24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50"/>
          <p:cNvSpPr/>
          <p:nvPr/>
        </p:nvSpPr>
        <p:spPr>
          <a:xfrm>
            <a:off x="12001499" y="0"/>
            <a:ext cx="190501" cy="13716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 name="Google Shape;16;p50"/>
          <p:cNvSpPr/>
          <p:nvPr/>
        </p:nvSpPr>
        <p:spPr>
          <a:xfrm>
            <a:off x="12001499" y="1371600"/>
            <a:ext cx="190501" cy="54864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4.png"/><Relationship Id="rId7" Type="http://schemas.openxmlformats.org/officeDocument/2006/relationships/image" Target="../media/image21.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3993f8ab1bd_0_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81" name="Google Shape;181;g3993f8ab1bd_0_0"/>
          <p:cNvSpPr txBox="1"/>
          <p:nvPr/>
        </p:nvSpPr>
        <p:spPr>
          <a:xfrm>
            <a:off x="731650" y="914100"/>
            <a:ext cx="10825800" cy="23865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lang="en-US" sz="7200">
                <a:solidFill>
                  <a:schemeClr val="dk2"/>
                </a:solidFill>
              </a:rPr>
              <a:t>What is a meal you could eat daily and not tired of? </a:t>
            </a:r>
            <a:endParaRPr b="0" i="0" sz="7200" u="none" cap="none" strike="noStrike">
              <a:solidFill>
                <a:schemeClr val="dk2"/>
              </a:solidFill>
              <a:latin typeface="Arial"/>
              <a:ea typeface="Arial"/>
              <a:cs typeface="Arial"/>
              <a:sym typeface="Arial"/>
            </a:endParaRPr>
          </a:p>
        </p:txBody>
      </p:sp>
      <p:sp>
        <p:nvSpPr>
          <p:cNvPr id="182" name="Google Shape;182;g3993f8ab1bd_0_0"/>
          <p:cNvSpPr txBox="1"/>
          <p:nvPr>
            <p:ph idx="1" type="body"/>
          </p:nvPr>
        </p:nvSpPr>
        <p:spPr>
          <a:xfrm>
            <a:off x="783325" y="3899575"/>
            <a:ext cx="6197400" cy="9669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Simple braised beef with rice &amp; sauce</a:t>
            </a:r>
            <a:endParaRPr b="0"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38d80b544c2_0_11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16" name="Google Shape;316;g38d80b544c2_0_11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17" name="Google Shape;317;g38d80b544c2_0_119"/>
          <p:cNvSpPr/>
          <p:nvPr/>
        </p:nvSpPr>
        <p:spPr>
          <a:xfrm>
            <a:off x="572698" y="365374"/>
            <a:ext cx="6539700" cy="600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69"/>
              <a:buFont typeface="Nunito Sans"/>
              <a:buNone/>
            </a:pPr>
            <a:r>
              <a:rPr b="0" i="0" lang="en-US" sz="3768" u="none" cap="none" strike="noStrike">
                <a:solidFill>
                  <a:srgbClr val="D1282E"/>
                </a:solidFill>
                <a:latin typeface="Nunito Sans"/>
                <a:ea typeface="Nunito Sans"/>
                <a:cs typeface="Nunito Sans"/>
                <a:sym typeface="Nunito Sans"/>
              </a:rPr>
              <a:t>Combining Impact Dimensions</a:t>
            </a:r>
            <a:endParaRPr b="0" i="0" sz="3768" u="none" cap="none" strike="noStrike"/>
          </a:p>
        </p:txBody>
      </p:sp>
      <p:sp>
        <p:nvSpPr>
          <p:cNvPr id="318" name="Google Shape;318;g38d80b544c2_0_119"/>
          <p:cNvSpPr/>
          <p:nvPr/>
        </p:nvSpPr>
        <p:spPr>
          <a:xfrm>
            <a:off x="572698" y="1349869"/>
            <a:ext cx="11046600" cy="30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2"/>
              <a:buFont typeface="Inter"/>
              <a:buNone/>
            </a:pPr>
            <a:r>
              <a:rPr b="0" i="0" lang="en-US" sz="1482" u="none" cap="none" strike="noStrike">
                <a:solidFill>
                  <a:srgbClr val="002060"/>
                </a:solidFill>
                <a:latin typeface="Inter"/>
                <a:ea typeface="Inter"/>
                <a:cs typeface="Inter"/>
                <a:sym typeface="Inter"/>
              </a:rPr>
              <a:t>Comprehensive criticality assessment integrates all four impact dimensions for a complete evaluation.</a:t>
            </a:r>
            <a:endParaRPr b="0" i="0" sz="1482" u="none" cap="none" strike="noStrike"/>
          </a:p>
        </p:txBody>
      </p:sp>
      <p:sp>
        <p:nvSpPr>
          <p:cNvPr id="319" name="Google Shape;319;g38d80b544c2_0_119"/>
          <p:cNvSpPr/>
          <p:nvPr/>
        </p:nvSpPr>
        <p:spPr>
          <a:xfrm>
            <a:off x="1473395" y="2406464"/>
            <a:ext cx="2401200" cy="3000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002060"/>
              </a:buClr>
              <a:buSzPts val="1863"/>
              <a:buFont typeface="Nunito Sans"/>
              <a:buNone/>
            </a:pPr>
            <a:r>
              <a:rPr b="0" i="0" lang="en-US" sz="1863" u="none" cap="none" strike="noStrike">
                <a:solidFill>
                  <a:srgbClr val="002060"/>
                </a:solidFill>
                <a:latin typeface="Nunito Sans"/>
                <a:ea typeface="Nunito Sans"/>
                <a:cs typeface="Nunito Sans"/>
                <a:sym typeface="Nunito Sans"/>
              </a:rPr>
              <a:t>Financial</a:t>
            </a:r>
            <a:endParaRPr b="0" i="0" sz="1863" u="none" cap="none" strike="noStrike"/>
          </a:p>
        </p:txBody>
      </p:sp>
      <p:sp>
        <p:nvSpPr>
          <p:cNvPr id="320" name="Google Shape;320;g38d80b544c2_0_119"/>
          <p:cNvSpPr/>
          <p:nvPr/>
        </p:nvSpPr>
        <p:spPr>
          <a:xfrm>
            <a:off x="572698" y="2821822"/>
            <a:ext cx="3302100" cy="30750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002060"/>
              </a:buClr>
              <a:buSzPts val="1482"/>
              <a:buFont typeface="Inter"/>
              <a:buNone/>
            </a:pPr>
            <a:r>
              <a:rPr b="0" i="0" lang="en-US" sz="1482" u="none" cap="none" strike="noStrike">
                <a:solidFill>
                  <a:srgbClr val="002060"/>
                </a:solidFill>
                <a:latin typeface="Inter"/>
                <a:ea typeface="Inter"/>
                <a:cs typeface="Inter"/>
                <a:sym typeface="Inter"/>
              </a:rPr>
              <a:t>Quantifiable monetary impact</a:t>
            </a:r>
            <a:endParaRPr b="0" i="0" sz="1482" u="none" cap="none" strike="noStrike"/>
          </a:p>
        </p:txBody>
      </p:sp>
      <p:pic>
        <p:nvPicPr>
          <p:cNvPr descr="preencoded.png" id="321" name="Google Shape;321;g38d80b544c2_0_119"/>
          <p:cNvPicPr preferRelativeResize="0"/>
          <p:nvPr/>
        </p:nvPicPr>
        <p:blipFill rotWithShape="1">
          <a:blip r:embed="rId3">
            <a:alphaModFix/>
          </a:blip>
          <a:srcRect b="0" l="0" r="0" t="0"/>
          <a:stretch/>
        </p:blipFill>
        <p:spPr>
          <a:xfrm>
            <a:off x="4162779" y="1873326"/>
            <a:ext cx="3866281" cy="3866281"/>
          </a:xfrm>
          <a:prstGeom prst="rect">
            <a:avLst/>
          </a:prstGeom>
          <a:noFill/>
          <a:ln>
            <a:noFill/>
          </a:ln>
        </p:spPr>
      </p:pic>
      <p:pic>
        <p:nvPicPr>
          <p:cNvPr descr="preencoded.png" id="322" name="Google Shape;322;g38d80b544c2_0_119"/>
          <p:cNvPicPr preferRelativeResize="0"/>
          <p:nvPr/>
        </p:nvPicPr>
        <p:blipFill rotWithShape="1">
          <a:blip r:embed="rId4">
            <a:alphaModFix/>
          </a:blip>
          <a:srcRect b="0" l="0" r="0" t="0"/>
          <a:stretch/>
        </p:blipFill>
        <p:spPr>
          <a:xfrm>
            <a:off x="5174097" y="2519606"/>
            <a:ext cx="287392" cy="359291"/>
          </a:xfrm>
          <a:prstGeom prst="rect">
            <a:avLst/>
          </a:prstGeom>
          <a:noFill/>
          <a:ln>
            <a:noFill/>
          </a:ln>
        </p:spPr>
      </p:pic>
      <p:pic>
        <p:nvPicPr>
          <p:cNvPr descr="preencoded.png" id="323" name="Google Shape;323;g38d80b544c2_0_119"/>
          <p:cNvPicPr preferRelativeResize="0"/>
          <p:nvPr/>
        </p:nvPicPr>
        <p:blipFill rotWithShape="1">
          <a:blip r:embed="rId5">
            <a:alphaModFix/>
          </a:blip>
          <a:srcRect b="0" l="0" r="0" t="0"/>
          <a:stretch/>
        </p:blipFill>
        <p:spPr>
          <a:xfrm>
            <a:off x="4162779" y="1873326"/>
            <a:ext cx="3866281" cy="3866281"/>
          </a:xfrm>
          <a:prstGeom prst="rect">
            <a:avLst/>
          </a:prstGeom>
          <a:noFill/>
          <a:ln>
            <a:noFill/>
          </a:ln>
        </p:spPr>
      </p:pic>
      <p:pic>
        <p:nvPicPr>
          <p:cNvPr descr="preencoded.png" id="324" name="Google Shape;324;g38d80b544c2_0_119"/>
          <p:cNvPicPr preferRelativeResize="0"/>
          <p:nvPr/>
        </p:nvPicPr>
        <p:blipFill rotWithShape="1">
          <a:blip r:embed="rId6">
            <a:alphaModFix/>
          </a:blip>
          <a:srcRect b="0" l="0" r="0" t="0"/>
          <a:stretch/>
        </p:blipFill>
        <p:spPr>
          <a:xfrm>
            <a:off x="7059287" y="2848644"/>
            <a:ext cx="287392" cy="359291"/>
          </a:xfrm>
          <a:prstGeom prst="rect">
            <a:avLst/>
          </a:prstGeom>
          <a:noFill/>
          <a:ln>
            <a:noFill/>
          </a:ln>
        </p:spPr>
      </p:pic>
      <p:pic>
        <p:nvPicPr>
          <p:cNvPr descr="preencoded.png" id="325" name="Google Shape;325;g38d80b544c2_0_119"/>
          <p:cNvPicPr preferRelativeResize="0"/>
          <p:nvPr/>
        </p:nvPicPr>
        <p:blipFill rotWithShape="1">
          <a:blip r:embed="rId7">
            <a:alphaModFix/>
          </a:blip>
          <a:srcRect b="0" l="0" r="0" t="0"/>
          <a:stretch/>
        </p:blipFill>
        <p:spPr>
          <a:xfrm>
            <a:off x="4162779" y="1873326"/>
            <a:ext cx="3866281" cy="3866281"/>
          </a:xfrm>
          <a:prstGeom prst="rect">
            <a:avLst/>
          </a:prstGeom>
          <a:noFill/>
          <a:ln>
            <a:noFill/>
          </a:ln>
        </p:spPr>
      </p:pic>
      <p:pic>
        <p:nvPicPr>
          <p:cNvPr descr="preencoded.png" id="326" name="Google Shape;326;g38d80b544c2_0_119"/>
          <p:cNvPicPr preferRelativeResize="0"/>
          <p:nvPr/>
        </p:nvPicPr>
        <p:blipFill rotWithShape="1">
          <a:blip r:embed="rId8">
            <a:alphaModFix/>
          </a:blip>
          <a:srcRect b="0" l="0" r="0" t="0"/>
          <a:stretch/>
        </p:blipFill>
        <p:spPr>
          <a:xfrm>
            <a:off x="6730249" y="4733837"/>
            <a:ext cx="287392" cy="359291"/>
          </a:xfrm>
          <a:prstGeom prst="rect">
            <a:avLst/>
          </a:prstGeom>
          <a:noFill/>
          <a:ln>
            <a:noFill/>
          </a:ln>
        </p:spPr>
      </p:pic>
      <p:sp>
        <p:nvSpPr>
          <p:cNvPr id="327" name="Google Shape;327;g38d80b544c2_0_119"/>
          <p:cNvSpPr/>
          <p:nvPr/>
        </p:nvSpPr>
        <p:spPr>
          <a:xfrm>
            <a:off x="1473395" y="4483655"/>
            <a:ext cx="2401200" cy="3000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002060"/>
              </a:buClr>
              <a:buSzPts val="1863"/>
              <a:buFont typeface="Nunito Sans"/>
              <a:buNone/>
            </a:pPr>
            <a:r>
              <a:rPr b="0" i="0" lang="en-US" sz="1863" u="none" cap="none" strike="noStrike">
                <a:solidFill>
                  <a:srgbClr val="002060"/>
                </a:solidFill>
                <a:latin typeface="Nunito Sans"/>
                <a:ea typeface="Nunito Sans"/>
                <a:cs typeface="Nunito Sans"/>
                <a:sym typeface="Nunito Sans"/>
              </a:rPr>
              <a:t>Reputational</a:t>
            </a:r>
            <a:endParaRPr b="0" i="0" sz="1863" u="none" cap="none" strike="noStrike"/>
          </a:p>
        </p:txBody>
      </p:sp>
      <p:sp>
        <p:nvSpPr>
          <p:cNvPr id="328" name="Google Shape;328;g38d80b544c2_0_119"/>
          <p:cNvSpPr/>
          <p:nvPr/>
        </p:nvSpPr>
        <p:spPr>
          <a:xfrm>
            <a:off x="572698" y="4899012"/>
            <a:ext cx="3302100" cy="307500"/>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002060"/>
              </a:buClr>
              <a:buSzPts val="1482"/>
              <a:buFont typeface="Inter"/>
              <a:buNone/>
            </a:pPr>
            <a:r>
              <a:rPr b="0" i="0" lang="en-US" sz="1482" u="none" cap="none" strike="noStrike">
                <a:solidFill>
                  <a:srgbClr val="002060"/>
                </a:solidFill>
                <a:latin typeface="Inter"/>
                <a:ea typeface="Inter"/>
                <a:cs typeface="Inter"/>
                <a:sym typeface="Inter"/>
              </a:rPr>
              <a:t>Brand trust &amp; competitive position</a:t>
            </a:r>
            <a:endParaRPr b="0" i="0" sz="1482" u="none" cap="none" strike="noStrike"/>
          </a:p>
        </p:txBody>
      </p:sp>
      <p:pic>
        <p:nvPicPr>
          <p:cNvPr descr="preencoded.png" id="329" name="Google Shape;329;g38d80b544c2_0_119"/>
          <p:cNvPicPr preferRelativeResize="0"/>
          <p:nvPr/>
        </p:nvPicPr>
        <p:blipFill rotWithShape="1">
          <a:blip r:embed="rId9">
            <a:alphaModFix/>
          </a:blip>
          <a:srcRect b="0" l="0" r="0" t="0"/>
          <a:stretch/>
        </p:blipFill>
        <p:spPr>
          <a:xfrm>
            <a:off x="4162779" y="1873326"/>
            <a:ext cx="3866281" cy="3866281"/>
          </a:xfrm>
          <a:prstGeom prst="rect">
            <a:avLst/>
          </a:prstGeom>
          <a:noFill/>
          <a:ln>
            <a:noFill/>
          </a:ln>
        </p:spPr>
      </p:pic>
      <p:pic>
        <p:nvPicPr>
          <p:cNvPr descr="preencoded.png" id="330" name="Google Shape;330;g38d80b544c2_0_119"/>
          <p:cNvPicPr preferRelativeResize="0"/>
          <p:nvPr/>
        </p:nvPicPr>
        <p:blipFill rotWithShape="1">
          <a:blip r:embed="rId10">
            <a:alphaModFix/>
          </a:blip>
          <a:srcRect b="0" l="0" r="0" t="0"/>
          <a:stretch/>
        </p:blipFill>
        <p:spPr>
          <a:xfrm>
            <a:off x="4845058" y="4404798"/>
            <a:ext cx="287392" cy="359291"/>
          </a:xfrm>
          <a:prstGeom prst="rect">
            <a:avLst/>
          </a:prstGeom>
          <a:noFill/>
          <a:ln>
            <a:noFill/>
          </a:ln>
        </p:spPr>
      </p:pic>
      <p:sp>
        <p:nvSpPr>
          <p:cNvPr id="331" name="Google Shape;331;g38d80b544c2_0_119"/>
          <p:cNvSpPr/>
          <p:nvPr/>
        </p:nvSpPr>
        <p:spPr>
          <a:xfrm>
            <a:off x="572698" y="5955708"/>
            <a:ext cx="11046600" cy="307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82"/>
              <a:buFont typeface="Inter"/>
              <a:buNone/>
            </a:pPr>
            <a:r>
              <a:rPr b="0" i="0" lang="en-US" sz="1482" u="none" cap="none" strike="noStrike">
                <a:solidFill>
                  <a:srgbClr val="002060"/>
                </a:solidFill>
                <a:latin typeface="Inter"/>
                <a:ea typeface="Inter"/>
                <a:cs typeface="Inter"/>
                <a:sym typeface="Inter"/>
              </a:rPr>
              <a:t>Integrate with consistent scoring, appropriate weighting, and cross-functional validation.</a:t>
            </a:r>
            <a:endParaRPr b="0" i="0" sz="1482" u="none" cap="none" strike="noStrike"/>
          </a:p>
        </p:txBody>
      </p:sp>
      <p:sp>
        <p:nvSpPr>
          <p:cNvPr id="332" name="Google Shape;332;g38d80b544c2_0_119"/>
          <p:cNvSpPr/>
          <p:nvPr/>
        </p:nvSpPr>
        <p:spPr>
          <a:xfrm>
            <a:off x="8029040" y="2153549"/>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200"/>
              <a:buFont typeface="Nunito Sans"/>
              <a:buNone/>
            </a:pPr>
            <a:r>
              <a:rPr b="0" i="0" lang="en-US" sz="2200" u="none" cap="none" strike="noStrike">
                <a:solidFill>
                  <a:srgbClr val="002060"/>
                </a:solidFill>
                <a:latin typeface="Nunito Sans"/>
                <a:ea typeface="Nunito Sans"/>
                <a:cs typeface="Nunito Sans"/>
                <a:sym typeface="Nunito Sans"/>
              </a:rPr>
              <a:t>Operational</a:t>
            </a:r>
            <a:endParaRPr b="0" i="0" sz="2200" u="none" cap="none" strike="noStrike"/>
          </a:p>
        </p:txBody>
      </p:sp>
      <p:sp>
        <p:nvSpPr>
          <p:cNvPr id="333" name="Google Shape;333;g38d80b544c2_0_119"/>
          <p:cNvSpPr/>
          <p:nvPr/>
        </p:nvSpPr>
        <p:spPr>
          <a:xfrm>
            <a:off x="8029040" y="2643968"/>
            <a:ext cx="3898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Service delivery &amp; productivity</a:t>
            </a:r>
            <a:endParaRPr b="0" i="0" sz="1750" u="none" cap="none" strike="noStrike"/>
          </a:p>
        </p:txBody>
      </p:sp>
      <p:sp>
        <p:nvSpPr>
          <p:cNvPr id="334" name="Google Shape;334;g38d80b544c2_0_119"/>
          <p:cNvSpPr/>
          <p:nvPr/>
        </p:nvSpPr>
        <p:spPr>
          <a:xfrm>
            <a:off x="8029040" y="4606118"/>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2200"/>
              <a:buFont typeface="Nunito Sans"/>
              <a:buNone/>
            </a:pPr>
            <a:r>
              <a:rPr b="0" i="0" lang="en-US" sz="2200" u="none" cap="none" strike="noStrike">
                <a:solidFill>
                  <a:srgbClr val="002060"/>
                </a:solidFill>
                <a:latin typeface="Nunito Sans"/>
                <a:ea typeface="Nunito Sans"/>
                <a:cs typeface="Nunito Sans"/>
                <a:sym typeface="Nunito Sans"/>
              </a:rPr>
              <a:t>Legal/Regulatory</a:t>
            </a:r>
            <a:endParaRPr b="0" i="0" sz="2200" u="none" cap="none" strike="noStrike"/>
          </a:p>
        </p:txBody>
      </p:sp>
      <p:sp>
        <p:nvSpPr>
          <p:cNvPr id="335" name="Google Shape;335;g38d80b544c2_0_119"/>
          <p:cNvSpPr/>
          <p:nvPr/>
        </p:nvSpPr>
        <p:spPr>
          <a:xfrm>
            <a:off x="8029040" y="5096536"/>
            <a:ext cx="38988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Compliance &amp; liability risks</a:t>
            </a:r>
            <a:endParaRPr b="0" i="0" sz="17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8d80b544c2_0_14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42" name="Google Shape;342;g38d80b544c2_0_14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43" name="Google Shape;343;g38d80b544c2_0_144"/>
          <p:cNvSpPr/>
          <p:nvPr/>
        </p:nvSpPr>
        <p:spPr>
          <a:xfrm>
            <a:off x="463050" y="473850"/>
            <a:ext cx="4898100" cy="6123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44"/>
              <a:buFont typeface="Nunito Sans"/>
              <a:buNone/>
            </a:pPr>
            <a:r>
              <a:rPr b="0" i="0" lang="en-US" sz="3843" u="none" cap="none" strike="noStrike">
                <a:solidFill>
                  <a:srgbClr val="D1282E"/>
                </a:solidFill>
                <a:latin typeface="Nunito Sans"/>
                <a:ea typeface="Nunito Sans"/>
                <a:cs typeface="Nunito Sans"/>
                <a:sym typeface="Nunito Sans"/>
              </a:rPr>
              <a:t>Impact Scoring Scale</a:t>
            </a:r>
            <a:endParaRPr b="0" i="0" sz="3843" u="none" cap="none" strike="noStrike"/>
          </a:p>
        </p:txBody>
      </p:sp>
      <p:sp>
        <p:nvSpPr>
          <p:cNvPr id="344" name="Google Shape;344;g38d80b544c2_0_144"/>
          <p:cNvSpPr/>
          <p:nvPr/>
        </p:nvSpPr>
        <p:spPr>
          <a:xfrm>
            <a:off x="463050" y="1477888"/>
            <a:ext cx="11265900" cy="626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12"/>
              <a:buFont typeface="Inter"/>
              <a:buNone/>
            </a:pPr>
            <a:r>
              <a:rPr b="0" i="0" lang="en-US" sz="1511" u="none" cap="none" strike="noStrike">
                <a:solidFill>
                  <a:srgbClr val="002060"/>
                </a:solidFill>
                <a:latin typeface="Inter"/>
                <a:ea typeface="Inter"/>
                <a:cs typeface="Inter"/>
                <a:sym typeface="Inter"/>
              </a:rPr>
              <a:t>A consistent 5-point scale enables objective comparison across business functions and impact categories, ensuring practical application.</a:t>
            </a:r>
            <a:endParaRPr b="0" i="0" sz="1511" u="none" cap="none" strike="noStrike"/>
          </a:p>
        </p:txBody>
      </p:sp>
      <p:sp>
        <p:nvSpPr>
          <p:cNvPr id="345" name="Google Shape;345;g38d80b544c2_0_144"/>
          <p:cNvSpPr/>
          <p:nvPr/>
        </p:nvSpPr>
        <p:spPr>
          <a:xfrm>
            <a:off x="463050" y="2325195"/>
            <a:ext cx="11265900" cy="3524400"/>
          </a:xfrm>
          <a:prstGeom prst="roundRect">
            <a:avLst>
              <a:gd fmla="val 2335" name="adj"/>
            </a:avLst>
          </a:prstGeom>
          <a:solidFill>
            <a:srgbClr val="F6D5D5"/>
          </a:solidFill>
          <a:ln cap="flat" cmpd="sng" w="8225">
            <a:solidFill>
              <a:srgbClr val="DCBBBB"/>
            </a:solidFill>
            <a:prstDash val="solid"/>
            <a:round/>
            <a:headEnd len="sm" w="sm" type="none"/>
            <a:tailEnd len="sm" w="sm" type="none"/>
          </a:ln>
        </p:spPr>
        <p:txBody>
          <a:bodyPr anchorCtr="0" anchor="ctr" bIns="78950" lIns="78950" spcFirstLastPara="1" rIns="78950" wrap="square" tIns="78950">
            <a:noAutofit/>
          </a:bodyPr>
          <a:lstStyle/>
          <a:p>
            <a:pPr indent="0" lvl="0" marL="0" rtl="0" algn="l">
              <a:spcBef>
                <a:spcPts val="0"/>
              </a:spcBef>
              <a:spcAft>
                <a:spcPts val="0"/>
              </a:spcAft>
              <a:buNone/>
            </a:pPr>
            <a:r>
              <a:t/>
            </a:r>
            <a:endParaRPr/>
          </a:p>
        </p:txBody>
      </p:sp>
      <p:sp>
        <p:nvSpPr>
          <p:cNvPr id="346" name="Google Shape;346;g38d80b544c2_0_144"/>
          <p:cNvSpPr/>
          <p:nvPr/>
        </p:nvSpPr>
        <p:spPr>
          <a:xfrm>
            <a:off x="469632" y="2331777"/>
            <a:ext cx="3750900" cy="1755900"/>
          </a:xfrm>
          <a:prstGeom prst="roundRect">
            <a:avLst>
              <a:gd fmla="val 4687" name="adj"/>
            </a:avLst>
          </a:prstGeom>
          <a:solidFill>
            <a:srgbClr val="F6D5D5"/>
          </a:solidFill>
          <a:ln>
            <a:noFill/>
          </a:ln>
        </p:spPr>
        <p:txBody>
          <a:bodyPr anchorCtr="0" anchor="ctr" bIns="78950" lIns="78950" spcFirstLastPara="1" rIns="78950" wrap="square" tIns="78950">
            <a:noAutofit/>
          </a:bodyPr>
          <a:lstStyle/>
          <a:p>
            <a:pPr indent="0" lvl="0" marL="0" rtl="0" algn="l">
              <a:spcBef>
                <a:spcPts val="0"/>
              </a:spcBef>
              <a:spcAft>
                <a:spcPts val="0"/>
              </a:spcAft>
              <a:buNone/>
            </a:pPr>
            <a:r>
              <a:t/>
            </a:r>
            <a:endParaRPr/>
          </a:p>
        </p:txBody>
      </p:sp>
      <p:sp>
        <p:nvSpPr>
          <p:cNvPr id="347" name="Google Shape;347;g38d80b544c2_0_144"/>
          <p:cNvSpPr/>
          <p:nvPr/>
        </p:nvSpPr>
        <p:spPr>
          <a:xfrm>
            <a:off x="665545" y="2527689"/>
            <a:ext cx="2448900" cy="30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00"/>
              <a:buFont typeface="Nunito Sans"/>
              <a:buNone/>
            </a:pPr>
            <a:r>
              <a:rPr b="0" i="0" lang="en-US" sz="1900" u="none" cap="none" strike="noStrike">
                <a:solidFill>
                  <a:srgbClr val="002060"/>
                </a:solidFill>
                <a:latin typeface="Nunito Sans"/>
                <a:ea typeface="Nunito Sans"/>
                <a:cs typeface="Nunito Sans"/>
                <a:sym typeface="Nunito Sans"/>
              </a:rPr>
              <a:t>1 - Minimal</a:t>
            </a:r>
            <a:endParaRPr b="0" i="0" sz="1900" u="none" cap="none" strike="noStrike"/>
          </a:p>
        </p:txBody>
      </p:sp>
      <p:sp>
        <p:nvSpPr>
          <p:cNvPr id="348" name="Google Shape;348;g38d80b544c2_0_144"/>
          <p:cNvSpPr/>
          <p:nvPr/>
        </p:nvSpPr>
        <p:spPr>
          <a:xfrm>
            <a:off x="665545" y="2951292"/>
            <a:ext cx="3359100" cy="940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12"/>
              <a:buFont typeface="Inter"/>
              <a:buNone/>
            </a:pPr>
            <a:r>
              <a:rPr b="0" i="0" lang="en-US" sz="1511" u="none" cap="none" strike="noStrike">
                <a:solidFill>
                  <a:srgbClr val="002060"/>
                </a:solidFill>
                <a:latin typeface="Inter"/>
                <a:ea typeface="Inter"/>
                <a:cs typeface="Inter"/>
                <a:sym typeface="Inter"/>
              </a:rPr>
              <a:t>Minor inconvenience, negligible business impact. Functions can be delayed or manual.</a:t>
            </a:r>
            <a:endParaRPr b="0" i="0" sz="1511" u="none" cap="none" strike="noStrike"/>
          </a:p>
        </p:txBody>
      </p:sp>
      <p:sp>
        <p:nvSpPr>
          <p:cNvPr id="349" name="Google Shape;349;g38d80b544c2_0_144"/>
          <p:cNvSpPr/>
          <p:nvPr/>
        </p:nvSpPr>
        <p:spPr>
          <a:xfrm>
            <a:off x="4220463" y="2331777"/>
            <a:ext cx="3750900" cy="1755900"/>
          </a:xfrm>
          <a:prstGeom prst="rect">
            <a:avLst/>
          </a:prstGeom>
          <a:solidFill>
            <a:srgbClr val="F6D5D5"/>
          </a:solidFill>
          <a:ln>
            <a:noFill/>
          </a:ln>
        </p:spPr>
        <p:txBody>
          <a:bodyPr anchorCtr="0" anchor="ctr" bIns="78950" lIns="78950" spcFirstLastPara="1" rIns="78950" wrap="square" tIns="78950">
            <a:noAutofit/>
          </a:bodyPr>
          <a:lstStyle/>
          <a:p>
            <a:pPr indent="0" lvl="0" marL="0" rtl="0" algn="l">
              <a:spcBef>
                <a:spcPts val="0"/>
              </a:spcBef>
              <a:spcAft>
                <a:spcPts val="0"/>
              </a:spcAft>
              <a:buNone/>
            </a:pPr>
            <a:r>
              <a:t/>
            </a:r>
            <a:endParaRPr/>
          </a:p>
        </p:txBody>
      </p:sp>
      <p:sp>
        <p:nvSpPr>
          <p:cNvPr id="350" name="Google Shape;350;g38d80b544c2_0_144"/>
          <p:cNvSpPr/>
          <p:nvPr/>
        </p:nvSpPr>
        <p:spPr>
          <a:xfrm>
            <a:off x="4220463" y="2331777"/>
            <a:ext cx="26400" cy="1755900"/>
          </a:xfrm>
          <a:prstGeom prst="roundRect">
            <a:avLst>
              <a:gd fmla="val 312558" name="adj"/>
            </a:avLst>
          </a:prstGeom>
          <a:solidFill>
            <a:srgbClr val="DCBBBB"/>
          </a:solidFill>
          <a:ln>
            <a:noFill/>
          </a:ln>
        </p:spPr>
        <p:txBody>
          <a:bodyPr anchorCtr="0" anchor="ctr" bIns="78950" lIns="78950" spcFirstLastPara="1" rIns="78950" wrap="square" tIns="78950">
            <a:noAutofit/>
          </a:bodyPr>
          <a:lstStyle/>
          <a:p>
            <a:pPr indent="0" lvl="0" marL="0" rtl="0" algn="l">
              <a:spcBef>
                <a:spcPts val="0"/>
              </a:spcBef>
              <a:spcAft>
                <a:spcPts val="0"/>
              </a:spcAft>
              <a:buNone/>
            </a:pPr>
            <a:r>
              <a:t/>
            </a:r>
            <a:endParaRPr/>
          </a:p>
        </p:txBody>
      </p:sp>
      <p:sp>
        <p:nvSpPr>
          <p:cNvPr id="351" name="Google Shape;351;g38d80b544c2_0_144"/>
          <p:cNvSpPr/>
          <p:nvPr/>
        </p:nvSpPr>
        <p:spPr>
          <a:xfrm>
            <a:off x="4416376" y="2527689"/>
            <a:ext cx="2448900" cy="30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00"/>
              <a:buFont typeface="Nunito Sans"/>
              <a:buNone/>
            </a:pPr>
            <a:r>
              <a:rPr b="0" i="0" lang="en-US" sz="1900" u="none" cap="none" strike="noStrike">
                <a:solidFill>
                  <a:srgbClr val="002060"/>
                </a:solidFill>
                <a:latin typeface="Nunito Sans"/>
                <a:ea typeface="Nunito Sans"/>
                <a:cs typeface="Nunito Sans"/>
                <a:sym typeface="Nunito Sans"/>
              </a:rPr>
              <a:t>2 - Low</a:t>
            </a:r>
            <a:endParaRPr b="0" i="0" sz="1900" u="none" cap="none" strike="noStrike"/>
          </a:p>
        </p:txBody>
      </p:sp>
      <p:sp>
        <p:nvSpPr>
          <p:cNvPr id="352" name="Google Shape;352;g38d80b544c2_0_144"/>
          <p:cNvSpPr/>
          <p:nvPr/>
        </p:nvSpPr>
        <p:spPr>
          <a:xfrm>
            <a:off x="4416376" y="2951292"/>
            <a:ext cx="3359100" cy="940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12"/>
              <a:buFont typeface="Inter"/>
              <a:buNone/>
            </a:pPr>
            <a:r>
              <a:rPr b="0" i="0" lang="en-US" sz="1511" u="none" cap="none" strike="noStrike">
                <a:solidFill>
                  <a:srgbClr val="002060"/>
                </a:solidFill>
                <a:latin typeface="Inter"/>
                <a:ea typeface="Inter"/>
                <a:cs typeface="Inter"/>
                <a:sym typeface="Inter"/>
              </a:rPr>
              <a:t>Noticeable but manageable impact. Some productivity loss, no major disruption.</a:t>
            </a:r>
            <a:endParaRPr b="0" i="0" sz="1511" u="none" cap="none" strike="noStrike"/>
          </a:p>
        </p:txBody>
      </p:sp>
      <p:sp>
        <p:nvSpPr>
          <p:cNvPr id="353" name="Google Shape;353;g38d80b544c2_0_144"/>
          <p:cNvSpPr/>
          <p:nvPr/>
        </p:nvSpPr>
        <p:spPr>
          <a:xfrm>
            <a:off x="469632" y="4087583"/>
            <a:ext cx="5626500" cy="1755900"/>
          </a:xfrm>
          <a:prstGeom prst="rect">
            <a:avLst/>
          </a:prstGeom>
          <a:solidFill>
            <a:srgbClr val="F6D5D5"/>
          </a:solidFill>
          <a:ln>
            <a:noFill/>
          </a:ln>
        </p:spPr>
        <p:txBody>
          <a:bodyPr anchorCtr="0" anchor="ctr" bIns="78950" lIns="78950" spcFirstLastPara="1" rIns="78950" wrap="square" tIns="78950">
            <a:noAutofit/>
          </a:bodyPr>
          <a:lstStyle/>
          <a:p>
            <a:pPr indent="0" lvl="0" marL="0" rtl="0" algn="l">
              <a:spcBef>
                <a:spcPts val="0"/>
              </a:spcBef>
              <a:spcAft>
                <a:spcPts val="0"/>
              </a:spcAft>
              <a:buNone/>
            </a:pPr>
            <a:r>
              <a:t/>
            </a:r>
            <a:endParaRPr/>
          </a:p>
        </p:txBody>
      </p:sp>
      <p:sp>
        <p:nvSpPr>
          <p:cNvPr id="354" name="Google Shape;354;g38d80b544c2_0_144"/>
          <p:cNvSpPr/>
          <p:nvPr/>
        </p:nvSpPr>
        <p:spPr>
          <a:xfrm>
            <a:off x="469632" y="4087583"/>
            <a:ext cx="5626500" cy="26400"/>
          </a:xfrm>
          <a:prstGeom prst="roundRect">
            <a:avLst>
              <a:gd fmla="val 312558" name="adj"/>
            </a:avLst>
          </a:prstGeom>
          <a:solidFill>
            <a:srgbClr val="DCBBBB"/>
          </a:solidFill>
          <a:ln>
            <a:noFill/>
          </a:ln>
        </p:spPr>
        <p:txBody>
          <a:bodyPr anchorCtr="0" anchor="ctr" bIns="78950" lIns="78950" spcFirstLastPara="1" rIns="78950" wrap="square" tIns="78950">
            <a:noAutofit/>
          </a:bodyPr>
          <a:lstStyle/>
          <a:p>
            <a:pPr indent="0" lvl="0" marL="0" rtl="0" algn="l">
              <a:spcBef>
                <a:spcPts val="0"/>
              </a:spcBef>
              <a:spcAft>
                <a:spcPts val="0"/>
              </a:spcAft>
              <a:buNone/>
            </a:pPr>
            <a:r>
              <a:t/>
            </a:r>
            <a:endParaRPr/>
          </a:p>
        </p:txBody>
      </p:sp>
      <p:sp>
        <p:nvSpPr>
          <p:cNvPr id="355" name="Google Shape;355;g38d80b544c2_0_144"/>
          <p:cNvSpPr/>
          <p:nvPr/>
        </p:nvSpPr>
        <p:spPr>
          <a:xfrm>
            <a:off x="665545" y="4283495"/>
            <a:ext cx="2448900" cy="30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00"/>
              <a:buFont typeface="Nunito Sans"/>
              <a:buNone/>
            </a:pPr>
            <a:r>
              <a:rPr b="0" i="0" lang="en-US" sz="1900" u="none" cap="none" strike="noStrike">
                <a:solidFill>
                  <a:srgbClr val="002060"/>
                </a:solidFill>
                <a:latin typeface="Nunito Sans"/>
                <a:ea typeface="Nunito Sans"/>
                <a:cs typeface="Nunito Sans"/>
                <a:sym typeface="Nunito Sans"/>
              </a:rPr>
              <a:t>4 - High</a:t>
            </a:r>
            <a:endParaRPr b="0" i="0" sz="1900" u="none" cap="none" strike="noStrike"/>
          </a:p>
        </p:txBody>
      </p:sp>
      <p:sp>
        <p:nvSpPr>
          <p:cNvPr id="356" name="Google Shape;356;g38d80b544c2_0_144"/>
          <p:cNvSpPr/>
          <p:nvPr/>
        </p:nvSpPr>
        <p:spPr>
          <a:xfrm>
            <a:off x="665545" y="4707098"/>
            <a:ext cx="5234700" cy="940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12"/>
              <a:buFont typeface="Inter"/>
              <a:buNone/>
            </a:pPr>
            <a:r>
              <a:rPr b="0" i="0" lang="en-US" sz="1511" u="none" cap="none" strike="noStrike">
                <a:solidFill>
                  <a:srgbClr val="002060"/>
                </a:solidFill>
                <a:latin typeface="Inter"/>
                <a:ea typeface="Inter"/>
                <a:cs typeface="Inter"/>
                <a:sym typeface="Inter"/>
              </a:rPr>
              <a:t>Severe impact, threatens business objectives. Potential customer defection, regulatory issues, or financial losses.</a:t>
            </a:r>
            <a:endParaRPr b="0" i="0" sz="1511" u="none" cap="none" strike="noStrike"/>
          </a:p>
        </p:txBody>
      </p:sp>
      <p:sp>
        <p:nvSpPr>
          <p:cNvPr id="357" name="Google Shape;357;g38d80b544c2_0_144"/>
          <p:cNvSpPr/>
          <p:nvPr/>
        </p:nvSpPr>
        <p:spPr>
          <a:xfrm>
            <a:off x="6095982" y="4087583"/>
            <a:ext cx="5626500" cy="1755900"/>
          </a:xfrm>
          <a:prstGeom prst="rect">
            <a:avLst/>
          </a:prstGeom>
          <a:solidFill>
            <a:srgbClr val="F6D5D5"/>
          </a:solidFill>
          <a:ln>
            <a:noFill/>
          </a:ln>
        </p:spPr>
        <p:txBody>
          <a:bodyPr anchorCtr="0" anchor="ctr" bIns="78950" lIns="78950" spcFirstLastPara="1" rIns="78950" wrap="square" tIns="78950">
            <a:noAutofit/>
          </a:bodyPr>
          <a:lstStyle/>
          <a:p>
            <a:pPr indent="0" lvl="0" marL="0" rtl="0" algn="l">
              <a:spcBef>
                <a:spcPts val="0"/>
              </a:spcBef>
              <a:spcAft>
                <a:spcPts val="0"/>
              </a:spcAft>
              <a:buNone/>
            </a:pPr>
            <a:r>
              <a:t/>
            </a:r>
            <a:endParaRPr/>
          </a:p>
        </p:txBody>
      </p:sp>
      <p:sp>
        <p:nvSpPr>
          <p:cNvPr id="358" name="Google Shape;358;g38d80b544c2_0_144"/>
          <p:cNvSpPr/>
          <p:nvPr/>
        </p:nvSpPr>
        <p:spPr>
          <a:xfrm>
            <a:off x="6095982" y="4087583"/>
            <a:ext cx="26400" cy="1755900"/>
          </a:xfrm>
          <a:prstGeom prst="roundRect">
            <a:avLst>
              <a:gd fmla="val 312558" name="adj"/>
            </a:avLst>
          </a:prstGeom>
          <a:solidFill>
            <a:srgbClr val="DCBBBB"/>
          </a:solidFill>
          <a:ln>
            <a:noFill/>
          </a:ln>
        </p:spPr>
        <p:txBody>
          <a:bodyPr anchorCtr="0" anchor="ctr" bIns="78950" lIns="78950" spcFirstLastPara="1" rIns="78950" wrap="square" tIns="78950">
            <a:noAutofit/>
          </a:bodyPr>
          <a:lstStyle/>
          <a:p>
            <a:pPr indent="0" lvl="0" marL="0" rtl="0" algn="l">
              <a:spcBef>
                <a:spcPts val="0"/>
              </a:spcBef>
              <a:spcAft>
                <a:spcPts val="0"/>
              </a:spcAft>
              <a:buNone/>
            </a:pPr>
            <a:r>
              <a:t/>
            </a:r>
            <a:endParaRPr/>
          </a:p>
        </p:txBody>
      </p:sp>
      <p:sp>
        <p:nvSpPr>
          <p:cNvPr id="359" name="Google Shape;359;g38d80b544c2_0_144"/>
          <p:cNvSpPr/>
          <p:nvPr/>
        </p:nvSpPr>
        <p:spPr>
          <a:xfrm>
            <a:off x="6095982" y="4087583"/>
            <a:ext cx="5626500" cy="26400"/>
          </a:xfrm>
          <a:prstGeom prst="roundRect">
            <a:avLst>
              <a:gd fmla="val 312558" name="adj"/>
            </a:avLst>
          </a:prstGeom>
          <a:solidFill>
            <a:srgbClr val="DCBBBB"/>
          </a:solidFill>
          <a:ln>
            <a:noFill/>
          </a:ln>
        </p:spPr>
        <p:txBody>
          <a:bodyPr anchorCtr="0" anchor="ctr" bIns="78950" lIns="78950" spcFirstLastPara="1" rIns="78950" wrap="square" tIns="78950">
            <a:noAutofit/>
          </a:bodyPr>
          <a:lstStyle/>
          <a:p>
            <a:pPr indent="0" lvl="0" marL="0" rtl="0" algn="l">
              <a:spcBef>
                <a:spcPts val="0"/>
              </a:spcBef>
              <a:spcAft>
                <a:spcPts val="0"/>
              </a:spcAft>
              <a:buNone/>
            </a:pPr>
            <a:r>
              <a:t/>
            </a:r>
            <a:endParaRPr/>
          </a:p>
        </p:txBody>
      </p:sp>
      <p:sp>
        <p:nvSpPr>
          <p:cNvPr id="360" name="Google Shape;360;g38d80b544c2_0_144"/>
          <p:cNvSpPr/>
          <p:nvPr/>
        </p:nvSpPr>
        <p:spPr>
          <a:xfrm>
            <a:off x="6291895" y="4283495"/>
            <a:ext cx="2448900" cy="30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00"/>
              <a:buFont typeface="Nunito Sans"/>
              <a:buNone/>
            </a:pPr>
            <a:r>
              <a:rPr b="0" i="0" lang="en-US" sz="1900" u="none" cap="none" strike="noStrike">
                <a:solidFill>
                  <a:srgbClr val="002060"/>
                </a:solidFill>
                <a:latin typeface="Nunito Sans"/>
                <a:ea typeface="Nunito Sans"/>
                <a:cs typeface="Nunito Sans"/>
                <a:sym typeface="Nunito Sans"/>
              </a:rPr>
              <a:t>5 - Critical</a:t>
            </a:r>
            <a:endParaRPr b="0" i="0" sz="1900" u="none" cap="none" strike="noStrike"/>
          </a:p>
        </p:txBody>
      </p:sp>
      <p:sp>
        <p:nvSpPr>
          <p:cNvPr id="361" name="Google Shape;361;g38d80b544c2_0_144"/>
          <p:cNvSpPr/>
          <p:nvPr/>
        </p:nvSpPr>
        <p:spPr>
          <a:xfrm>
            <a:off x="6291895" y="4707098"/>
            <a:ext cx="5234700" cy="9405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12"/>
              <a:buFont typeface="Inter"/>
              <a:buNone/>
            </a:pPr>
            <a:r>
              <a:rPr b="0" i="0" lang="en-US" sz="1511" u="none" cap="none" strike="noStrike">
                <a:solidFill>
                  <a:srgbClr val="002060"/>
                </a:solidFill>
                <a:latin typeface="Inter"/>
                <a:ea typeface="Inter"/>
                <a:cs typeface="Inter"/>
                <a:sym typeface="Inter"/>
              </a:rPr>
              <a:t>Catastrophic impact, threatens business viability. Permanent damage to operations, reputation, or finances.</a:t>
            </a:r>
            <a:endParaRPr b="0" i="0" sz="1511" u="none" cap="none" strike="noStrike"/>
          </a:p>
        </p:txBody>
      </p:sp>
      <p:sp>
        <p:nvSpPr>
          <p:cNvPr id="362" name="Google Shape;362;g38d80b544c2_0_144"/>
          <p:cNvSpPr/>
          <p:nvPr/>
        </p:nvSpPr>
        <p:spPr>
          <a:xfrm>
            <a:off x="463050" y="6070358"/>
            <a:ext cx="11265900" cy="313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12"/>
              <a:buFont typeface="Inter"/>
              <a:buNone/>
            </a:pPr>
            <a:r>
              <a:rPr b="0" i="0" lang="en-US" sz="1511" u="none" cap="none" strike="noStrike">
                <a:solidFill>
                  <a:srgbClr val="002060"/>
                </a:solidFill>
                <a:latin typeface="Inter"/>
                <a:ea typeface="Inter"/>
                <a:cs typeface="Inter"/>
                <a:sym typeface="Inter"/>
              </a:rPr>
              <a:t>Apply these scales consistently for meaningful comparison and accurate prioritization of recovery efforts.</a:t>
            </a:r>
            <a:endParaRPr b="0" i="0" sz="1511"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38d80b544c2_0_17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69" name="Google Shape;369;g38d80b544c2_0_17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370" name="Google Shape;370;g38d80b544c2_0_170"/>
          <p:cNvSpPr/>
          <p:nvPr/>
        </p:nvSpPr>
        <p:spPr>
          <a:xfrm>
            <a:off x="293175" y="291300"/>
            <a:ext cx="4787700" cy="5844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D1282E"/>
              </a:buClr>
              <a:buSzPts val="3640"/>
              <a:buFont typeface="Nunito Sans"/>
              <a:buNone/>
            </a:pPr>
            <a:r>
              <a:rPr b="0" i="0" lang="en-US" sz="3640" u="none" cap="none" strike="noStrike">
                <a:solidFill>
                  <a:srgbClr val="D1282E"/>
                </a:solidFill>
                <a:latin typeface="Nunito Sans"/>
                <a:ea typeface="Nunito Sans"/>
                <a:cs typeface="Nunito Sans"/>
                <a:sym typeface="Nunito Sans"/>
              </a:rPr>
              <a:t>Example Scoring Table</a:t>
            </a:r>
            <a:endParaRPr b="0" i="0" sz="3640" u="none" cap="none" strike="noStrike"/>
          </a:p>
        </p:txBody>
      </p:sp>
      <p:sp>
        <p:nvSpPr>
          <p:cNvPr id="371" name="Google Shape;371;g38d80b544c2_0_170"/>
          <p:cNvSpPr/>
          <p:nvPr/>
        </p:nvSpPr>
        <p:spPr>
          <a:xfrm>
            <a:off x="293175" y="1249916"/>
            <a:ext cx="113703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This table shows how different business functions are scored across four impact dimensions, highlighting varying criticality.</a:t>
            </a:r>
            <a:endParaRPr b="0" i="0" sz="1430" u="none" cap="none" strike="noStrike"/>
          </a:p>
        </p:txBody>
      </p:sp>
      <p:sp>
        <p:nvSpPr>
          <p:cNvPr id="372" name="Google Shape;372;g38d80b544c2_0_170"/>
          <p:cNvSpPr/>
          <p:nvPr/>
        </p:nvSpPr>
        <p:spPr>
          <a:xfrm>
            <a:off x="293175" y="1759561"/>
            <a:ext cx="11370300" cy="3533100"/>
          </a:xfrm>
          <a:prstGeom prst="roundRect">
            <a:avLst>
              <a:gd fmla="val 2224" name="adj"/>
            </a:avLst>
          </a:prstGeom>
          <a:noFill/>
          <a:ln cap="flat" cmpd="sng" w="8250">
            <a:solidFill>
              <a:srgbClr val="000000">
                <a:alpha val="7840"/>
              </a:srgbClr>
            </a:solidFill>
            <a:prstDash val="solid"/>
            <a:round/>
            <a:headEnd len="sm" w="sm" type="none"/>
            <a:tailEnd len="sm" w="sm" type="none"/>
          </a:ln>
        </p:spPr>
        <p:txBody>
          <a:bodyPr anchorCtr="0" anchor="ctr" bIns="79250" lIns="79250" spcFirstLastPara="1" rIns="79250" wrap="square" tIns="79250">
            <a:noAutofit/>
          </a:bodyPr>
          <a:lstStyle/>
          <a:p>
            <a:pPr indent="0" lvl="0" marL="0" rtl="0" algn="l">
              <a:spcBef>
                <a:spcPts val="0"/>
              </a:spcBef>
              <a:spcAft>
                <a:spcPts val="0"/>
              </a:spcAft>
              <a:buNone/>
            </a:pPr>
            <a:r>
              <a:t/>
            </a:r>
            <a:endParaRPr/>
          </a:p>
        </p:txBody>
      </p:sp>
      <p:sp>
        <p:nvSpPr>
          <p:cNvPr id="373" name="Google Shape;373;g38d80b544c2_0_170"/>
          <p:cNvSpPr/>
          <p:nvPr/>
        </p:nvSpPr>
        <p:spPr>
          <a:xfrm>
            <a:off x="299779" y="1766165"/>
            <a:ext cx="11357400" cy="537000"/>
          </a:xfrm>
          <a:prstGeom prst="rect">
            <a:avLst/>
          </a:prstGeom>
          <a:solidFill>
            <a:srgbClr val="FFFFFF">
              <a:alpha val="3920"/>
            </a:srgbClr>
          </a:solidFill>
          <a:ln>
            <a:noFill/>
          </a:ln>
        </p:spPr>
        <p:txBody>
          <a:bodyPr anchorCtr="0" anchor="ctr" bIns="79250" lIns="79250" spcFirstLastPara="1" rIns="79250" wrap="square" tIns="79250">
            <a:noAutofit/>
          </a:bodyPr>
          <a:lstStyle/>
          <a:p>
            <a:pPr indent="0" lvl="0" marL="0" rtl="0" algn="l">
              <a:spcBef>
                <a:spcPts val="0"/>
              </a:spcBef>
              <a:spcAft>
                <a:spcPts val="0"/>
              </a:spcAft>
              <a:buNone/>
            </a:pPr>
            <a:r>
              <a:t/>
            </a:r>
            <a:endParaRPr/>
          </a:p>
        </p:txBody>
      </p:sp>
      <p:sp>
        <p:nvSpPr>
          <p:cNvPr id="374" name="Google Shape;374;g38d80b544c2_0_170"/>
          <p:cNvSpPr/>
          <p:nvPr/>
        </p:nvSpPr>
        <p:spPr>
          <a:xfrm>
            <a:off x="486961" y="1884934"/>
            <a:ext cx="24621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1" i="0" lang="en-US" sz="1430" u="none" cap="none" strike="noStrike">
                <a:solidFill>
                  <a:srgbClr val="002060"/>
                </a:solidFill>
                <a:latin typeface="Inter"/>
                <a:ea typeface="Inter"/>
                <a:cs typeface="Inter"/>
                <a:sym typeface="Inter"/>
              </a:rPr>
              <a:t>Business Function</a:t>
            </a:r>
            <a:endParaRPr b="0" i="0" sz="1430" u="none" cap="none" strike="noStrike"/>
          </a:p>
        </p:txBody>
      </p:sp>
      <p:sp>
        <p:nvSpPr>
          <p:cNvPr id="375" name="Google Shape;375;g38d80b544c2_0_170"/>
          <p:cNvSpPr/>
          <p:nvPr/>
        </p:nvSpPr>
        <p:spPr>
          <a:xfrm>
            <a:off x="3329577" y="1884934"/>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1" i="0" lang="en-US" sz="1430" u="none" cap="none" strike="noStrike">
                <a:solidFill>
                  <a:srgbClr val="002060"/>
                </a:solidFill>
                <a:latin typeface="Inter"/>
                <a:ea typeface="Inter"/>
                <a:cs typeface="Inter"/>
                <a:sym typeface="Inter"/>
              </a:rPr>
              <a:t>Financial</a:t>
            </a:r>
            <a:endParaRPr b="0" i="0" sz="1430" u="none" cap="none" strike="noStrike"/>
          </a:p>
        </p:txBody>
      </p:sp>
      <p:sp>
        <p:nvSpPr>
          <p:cNvPr id="376" name="Google Shape;376;g38d80b544c2_0_170"/>
          <p:cNvSpPr/>
          <p:nvPr/>
        </p:nvSpPr>
        <p:spPr>
          <a:xfrm>
            <a:off x="5373828" y="1884934"/>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1" i="0" lang="en-US" sz="1430" u="none" cap="none" strike="noStrike">
                <a:solidFill>
                  <a:srgbClr val="002060"/>
                </a:solidFill>
                <a:latin typeface="Inter"/>
                <a:ea typeface="Inter"/>
                <a:cs typeface="Inter"/>
                <a:sym typeface="Inter"/>
              </a:rPr>
              <a:t>Operational</a:t>
            </a:r>
            <a:endParaRPr b="0" i="0" sz="1430" u="none" cap="none" strike="noStrike"/>
          </a:p>
        </p:txBody>
      </p:sp>
      <p:sp>
        <p:nvSpPr>
          <p:cNvPr id="377" name="Google Shape;377;g38d80b544c2_0_170"/>
          <p:cNvSpPr/>
          <p:nvPr/>
        </p:nvSpPr>
        <p:spPr>
          <a:xfrm>
            <a:off x="7418080" y="1884934"/>
            <a:ext cx="18906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1" i="0" lang="en-US" sz="1430" u="none" cap="none" strike="noStrike">
                <a:solidFill>
                  <a:srgbClr val="002060"/>
                </a:solidFill>
                <a:latin typeface="Inter"/>
                <a:ea typeface="Inter"/>
                <a:cs typeface="Inter"/>
                <a:sym typeface="Inter"/>
              </a:rPr>
              <a:t>Legal/Regulatory</a:t>
            </a:r>
            <a:endParaRPr b="0" i="0" sz="1430" u="none" cap="none" strike="noStrike"/>
          </a:p>
        </p:txBody>
      </p:sp>
      <p:sp>
        <p:nvSpPr>
          <p:cNvPr id="378" name="Google Shape;378;g38d80b544c2_0_170"/>
          <p:cNvSpPr/>
          <p:nvPr/>
        </p:nvSpPr>
        <p:spPr>
          <a:xfrm>
            <a:off x="9689448" y="1884934"/>
            <a:ext cx="1780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1" i="0" lang="en-US" sz="1430" u="none" cap="none" strike="noStrike">
                <a:solidFill>
                  <a:srgbClr val="002060"/>
                </a:solidFill>
                <a:latin typeface="Inter"/>
                <a:ea typeface="Inter"/>
                <a:cs typeface="Inter"/>
                <a:sym typeface="Inter"/>
              </a:rPr>
              <a:t>Reputational</a:t>
            </a:r>
            <a:endParaRPr b="0" i="0" sz="1430" u="none" cap="none" strike="noStrike"/>
          </a:p>
        </p:txBody>
      </p:sp>
      <p:sp>
        <p:nvSpPr>
          <p:cNvPr id="379" name="Google Shape;379;g38d80b544c2_0_170"/>
          <p:cNvSpPr/>
          <p:nvPr/>
        </p:nvSpPr>
        <p:spPr>
          <a:xfrm>
            <a:off x="299779" y="2302948"/>
            <a:ext cx="11357400" cy="836100"/>
          </a:xfrm>
          <a:prstGeom prst="rect">
            <a:avLst/>
          </a:prstGeom>
          <a:solidFill>
            <a:srgbClr val="000000">
              <a:alpha val="3920"/>
            </a:srgbClr>
          </a:solidFill>
          <a:ln>
            <a:noFill/>
          </a:ln>
        </p:spPr>
        <p:txBody>
          <a:bodyPr anchorCtr="0" anchor="ctr" bIns="79250" lIns="79250" spcFirstLastPara="1" rIns="79250" wrap="square" tIns="79250">
            <a:noAutofit/>
          </a:bodyPr>
          <a:lstStyle/>
          <a:p>
            <a:pPr indent="0" lvl="0" marL="0" rtl="0" algn="l">
              <a:spcBef>
                <a:spcPts val="0"/>
              </a:spcBef>
              <a:spcAft>
                <a:spcPts val="0"/>
              </a:spcAft>
              <a:buNone/>
            </a:pPr>
            <a:r>
              <a:t/>
            </a:r>
            <a:endParaRPr/>
          </a:p>
        </p:txBody>
      </p:sp>
      <p:sp>
        <p:nvSpPr>
          <p:cNvPr id="380" name="Google Shape;380;g38d80b544c2_0_170"/>
          <p:cNvSpPr/>
          <p:nvPr/>
        </p:nvSpPr>
        <p:spPr>
          <a:xfrm>
            <a:off x="486961" y="2421717"/>
            <a:ext cx="2462100" cy="5985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Customer Payment Processing</a:t>
            </a:r>
            <a:endParaRPr b="0" i="0" sz="1430" u="none" cap="none" strike="noStrike"/>
          </a:p>
        </p:txBody>
      </p:sp>
      <p:sp>
        <p:nvSpPr>
          <p:cNvPr id="381" name="Google Shape;381;g38d80b544c2_0_170"/>
          <p:cNvSpPr/>
          <p:nvPr/>
        </p:nvSpPr>
        <p:spPr>
          <a:xfrm>
            <a:off x="3329577" y="2421717"/>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5</a:t>
            </a:r>
            <a:endParaRPr b="0" i="0" sz="1430" u="none" cap="none" strike="noStrike"/>
          </a:p>
        </p:txBody>
      </p:sp>
      <p:sp>
        <p:nvSpPr>
          <p:cNvPr id="382" name="Google Shape;382;g38d80b544c2_0_170"/>
          <p:cNvSpPr/>
          <p:nvPr/>
        </p:nvSpPr>
        <p:spPr>
          <a:xfrm>
            <a:off x="5373828" y="2421717"/>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5</a:t>
            </a:r>
            <a:endParaRPr b="0" i="0" sz="1430" u="none" cap="none" strike="noStrike"/>
          </a:p>
        </p:txBody>
      </p:sp>
      <p:sp>
        <p:nvSpPr>
          <p:cNvPr id="383" name="Google Shape;383;g38d80b544c2_0_170"/>
          <p:cNvSpPr/>
          <p:nvPr/>
        </p:nvSpPr>
        <p:spPr>
          <a:xfrm>
            <a:off x="7418080" y="2421717"/>
            <a:ext cx="18906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4</a:t>
            </a:r>
            <a:endParaRPr b="0" i="0" sz="1430" u="none" cap="none" strike="noStrike"/>
          </a:p>
        </p:txBody>
      </p:sp>
      <p:sp>
        <p:nvSpPr>
          <p:cNvPr id="384" name="Google Shape;384;g38d80b544c2_0_170"/>
          <p:cNvSpPr/>
          <p:nvPr/>
        </p:nvSpPr>
        <p:spPr>
          <a:xfrm>
            <a:off x="9689448" y="2421717"/>
            <a:ext cx="1780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4</a:t>
            </a:r>
            <a:endParaRPr b="0" i="0" sz="1430" u="none" cap="none" strike="noStrike"/>
          </a:p>
        </p:txBody>
      </p:sp>
      <p:sp>
        <p:nvSpPr>
          <p:cNvPr id="385" name="Google Shape;385;g38d80b544c2_0_170"/>
          <p:cNvSpPr/>
          <p:nvPr/>
        </p:nvSpPr>
        <p:spPr>
          <a:xfrm>
            <a:off x="299779" y="3138976"/>
            <a:ext cx="11357400" cy="537000"/>
          </a:xfrm>
          <a:prstGeom prst="rect">
            <a:avLst/>
          </a:prstGeom>
          <a:solidFill>
            <a:srgbClr val="FFFFFF">
              <a:alpha val="3920"/>
            </a:srgbClr>
          </a:solidFill>
          <a:ln>
            <a:noFill/>
          </a:ln>
        </p:spPr>
        <p:txBody>
          <a:bodyPr anchorCtr="0" anchor="ctr" bIns="79250" lIns="79250" spcFirstLastPara="1" rIns="79250" wrap="square" tIns="79250">
            <a:noAutofit/>
          </a:bodyPr>
          <a:lstStyle/>
          <a:p>
            <a:pPr indent="0" lvl="0" marL="0" rtl="0" algn="l">
              <a:spcBef>
                <a:spcPts val="0"/>
              </a:spcBef>
              <a:spcAft>
                <a:spcPts val="0"/>
              </a:spcAft>
              <a:buNone/>
            </a:pPr>
            <a:r>
              <a:t/>
            </a:r>
            <a:endParaRPr/>
          </a:p>
        </p:txBody>
      </p:sp>
      <p:sp>
        <p:nvSpPr>
          <p:cNvPr id="386" name="Google Shape;386;g38d80b544c2_0_170"/>
          <p:cNvSpPr/>
          <p:nvPr/>
        </p:nvSpPr>
        <p:spPr>
          <a:xfrm>
            <a:off x="486961" y="3257745"/>
            <a:ext cx="24621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Customer Service Center</a:t>
            </a:r>
            <a:endParaRPr b="0" i="0" sz="1430" u="none" cap="none" strike="noStrike"/>
          </a:p>
        </p:txBody>
      </p:sp>
      <p:sp>
        <p:nvSpPr>
          <p:cNvPr id="387" name="Google Shape;387;g38d80b544c2_0_170"/>
          <p:cNvSpPr/>
          <p:nvPr/>
        </p:nvSpPr>
        <p:spPr>
          <a:xfrm>
            <a:off x="3329577" y="3257745"/>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3</a:t>
            </a:r>
            <a:endParaRPr b="0" i="0" sz="1430" u="none" cap="none" strike="noStrike"/>
          </a:p>
        </p:txBody>
      </p:sp>
      <p:sp>
        <p:nvSpPr>
          <p:cNvPr id="388" name="Google Shape;388;g38d80b544c2_0_170"/>
          <p:cNvSpPr/>
          <p:nvPr/>
        </p:nvSpPr>
        <p:spPr>
          <a:xfrm>
            <a:off x="5373828" y="3257745"/>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4</a:t>
            </a:r>
            <a:endParaRPr b="0" i="0" sz="1430" u="none" cap="none" strike="noStrike"/>
          </a:p>
        </p:txBody>
      </p:sp>
      <p:sp>
        <p:nvSpPr>
          <p:cNvPr id="389" name="Google Shape;389;g38d80b544c2_0_170"/>
          <p:cNvSpPr/>
          <p:nvPr/>
        </p:nvSpPr>
        <p:spPr>
          <a:xfrm>
            <a:off x="7418080" y="3257745"/>
            <a:ext cx="18906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2</a:t>
            </a:r>
            <a:endParaRPr b="0" i="0" sz="1430" u="none" cap="none" strike="noStrike"/>
          </a:p>
        </p:txBody>
      </p:sp>
      <p:sp>
        <p:nvSpPr>
          <p:cNvPr id="390" name="Google Shape;390;g38d80b544c2_0_170"/>
          <p:cNvSpPr/>
          <p:nvPr/>
        </p:nvSpPr>
        <p:spPr>
          <a:xfrm>
            <a:off x="9689448" y="3257745"/>
            <a:ext cx="1780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4</a:t>
            </a:r>
            <a:endParaRPr b="0" i="0" sz="1430" u="none" cap="none" strike="noStrike"/>
          </a:p>
        </p:txBody>
      </p:sp>
      <p:sp>
        <p:nvSpPr>
          <p:cNvPr id="391" name="Google Shape;391;g38d80b544c2_0_170"/>
          <p:cNvSpPr/>
          <p:nvPr/>
        </p:nvSpPr>
        <p:spPr>
          <a:xfrm>
            <a:off x="299779" y="3675759"/>
            <a:ext cx="11357400" cy="537000"/>
          </a:xfrm>
          <a:prstGeom prst="rect">
            <a:avLst/>
          </a:prstGeom>
          <a:solidFill>
            <a:srgbClr val="000000">
              <a:alpha val="3920"/>
            </a:srgbClr>
          </a:solidFill>
          <a:ln>
            <a:noFill/>
          </a:ln>
        </p:spPr>
        <p:txBody>
          <a:bodyPr anchorCtr="0" anchor="ctr" bIns="79250" lIns="79250" spcFirstLastPara="1" rIns="79250" wrap="square" tIns="79250">
            <a:noAutofit/>
          </a:bodyPr>
          <a:lstStyle/>
          <a:p>
            <a:pPr indent="0" lvl="0" marL="0" rtl="0" algn="l">
              <a:spcBef>
                <a:spcPts val="0"/>
              </a:spcBef>
              <a:spcAft>
                <a:spcPts val="0"/>
              </a:spcAft>
              <a:buNone/>
            </a:pPr>
            <a:r>
              <a:t/>
            </a:r>
            <a:endParaRPr/>
          </a:p>
        </p:txBody>
      </p:sp>
      <p:sp>
        <p:nvSpPr>
          <p:cNvPr id="392" name="Google Shape;392;g38d80b544c2_0_170"/>
          <p:cNvSpPr/>
          <p:nvPr/>
        </p:nvSpPr>
        <p:spPr>
          <a:xfrm>
            <a:off x="486961" y="3794528"/>
            <a:ext cx="24621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Financial Reporting</a:t>
            </a:r>
            <a:endParaRPr b="0" i="0" sz="1430" u="none" cap="none" strike="noStrike"/>
          </a:p>
        </p:txBody>
      </p:sp>
      <p:sp>
        <p:nvSpPr>
          <p:cNvPr id="393" name="Google Shape;393;g38d80b544c2_0_170"/>
          <p:cNvSpPr/>
          <p:nvPr/>
        </p:nvSpPr>
        <p:spPr>
          <a:xfrm>
            <a:off x="3329577" y="3794528"/>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2</a:t>
            </a:r>
            <a:endParaRPr b="0" i="0" sz="1430" u="none" cap="none" strike="noStrike"/>
          </a:p>
        </p:txBody>
      </p:sp>
      <p:sp>
        <p:nvSpPr>
          <p:cNvPr id="394" name="Google Shape;394;g38d80b544c2_0_170"/>
          <p:cNvSpPr/>
          <p:nvPr/>
        </p:nvSpPr>
        <p:spPr>
          <a:xfrm>
            <a:off x="5373828" y="3794528"/>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3</a:t>
            </a:r>
            <a:endParaRPr b="0" i="0" sz="1430" u="none" cap="none" strike="noStrike"/>
          </a:p>
        </p:txBody>
      </p:sp>
      <p:sp>
        <p:nvSpPr>
          <p:cNvPr id="395" name="Google Shape;395;g38d80b544c2_0_170"/>
          <p:cNvSpPr/>
          <p:nvPr/>
        </p:nvSpPr>
        <p:spPr>
          <a:xfrm>
            <a:off x="7418080" y="3794528"/>
            <a:ext cx="18906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5</a:t>
            </a:r>
            <a:endParaRPr b="0" i="0" sz="1430" u="none" cap="none" strike="noStrike"/>
          </a:p>
        </p:txBody>
      </p:sp>
      <p:sp>
        <p:nvSpPr>
          <p:cNvPr id="396" name="Google Shape;396;g38d80b544c2_0_170"/>
          <p:cNvSpPr/>
          <p:nvPr/>
        </p:nvSpPr>
        <p:spPr>
          <a:xfrm>
            <a:off x="9689448" y="3794528"/>
            <a:ext cx="1780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3</a:t>
            </a:r>
            <a:endParaRPr b="0" i="0" sz="1430" u="none" cap="none" strike="noStrike"/>
          </a:p>
        </p:txBody>
      </p:sp>
      <p:sp>
        <p:nvSpPr>
          <p:cNvPr id="397" name="Google Shape;397;g38d80b544c2_0_170"/>
          <p:cNvSpPr/>
          <p:nvPr/>
        </p:nvSpPr>
        <p:spPr>
          <a:xfrm>
            <a:off x="299779" y="4212542"/>
            <a:ext cx="11357400" cy="537000"/>
          </a:xfrm>
          <a:prstGeom prst="rect">
            <a:avLst/>
          </a:prstGeom>
          <a:solidFill>
            <a:srgbClr val="FFFFFF">
              <a:alpha val="3920"/>
            </a:srgbClr>
          </a:solidFill>
          <a:ln>
            <a:noFill/>
          </a:ln>
        </p:spPr>
        <p:txBody>
          <a:bodyPr anchorCtr="0" anchor="ctr" bIns="79250" lIns="79250" spcFirstLastPara="1" rIns="79250" wrap="square" tIns="79250">
            <a:noAutofit/>
          </a:bodyPr>
          <a:lstStyle/>
          <a:p>
            <a:pPr indent="0" lvl="0" marL="0" rtl="0" algn="l">
              <a:spcBef>
                <a:spcPts val="0"/>
              </a:spcBef>
              <a:spcAft>
                <a:spcPts val="0"/>
              </a:spcAft>
              <a:buNone/>
            </a:pPr>
            <a:r>
              <a:t/>
            </a:r>
            <a:endParaRPr/>
          </a:p>
        </p:txBody>
      </p:sp>
      <p:sp>
        <p:nvSpPr>
          <p:cNvPr id="398" name="Google Shape;398;g38d80b544c2_0_170"/>
          <p:cNvSpPr/>
          <p:nvPr/>
        </p:nvSpPr>
        <p:spPr>
          <a:xfrm>
            <a:off x="486961" y="4331311"/>
            <a:ext cx="24621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Marketing Campaigns</a:t>
            </a:r>
            <a:endParaRPr b="0" i="0" sz="1430" u="none" cap="none" strike="noStrike"/>
          </a:p>
        </p:txBody>
      </p:sp>
      <p:sp>
        <p:nvSpPr>
          <p:cNvPr id="399" name="Google Shape;399;g38d80b544c2_0_170"/>
          <p:cNvSpPr/>
          <p:nvPr/>
        </p:nvSpPr>
        <p:spPr>
          <a:xfrm>
            <a:off x="3329577" y="4331311"/>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2</a:t>
            </a:r>
            <a:endParaRPr b="0" i="0" sz="1430" u="none" cap="none" strike="noStrike"/>
          </a:p>
        </p:txBody>
      </p:sp>
      <p:sp>
        <p:nvSpPr>
          <p:cNvPr id="400" name="Google Shape;400;g38d80b544c2_0_170"/>
          <p:cNvSpPr/>
          <p:nvPr/>
        </p:nvSpPr>
        <p:spPr>
          <a:xfrm>
            <a:off x="5373828" y="4331311"/>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2</a:t>
            </a:r>
            <a:endParaRPr b="0" i="0" sz="1430" u="none" cap="none" strike="noStrike"/>
          </a:p>
        </p:txBody>
      </p:sp>
      <p:sp>
        <p:nvSpPr>
          <p:cNvPr id="401" name="Google Shape;401;g38d80b544c2_0_170"/>
          <p:cNvSpPr/>
          <p:nvPr/>
        </p:nvSpPr>
        <p:spPr>
          <a:xfrm>
            <a:off x="7418080" y="4331311"/>
            <a:ext cx="18906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1</a:t>
            </a:r>
            <a:endParaRPr b="0" i="0" sz="1430" u="none" cap="none" strike="noStrike"/>
          </a:p>
        </p:txBody>
      </p:sp>
      <p:sp>
        <p:nvSpPr>
          <p:cNvPr id="402" name="Google Shape;402;g38d80b544c2_0_170"/>
          <p:cNvSpPr/>
          <p:nvPr/>
        </p:nvSpPr>
        <p:spPr>
          <a:xfrm>
            <a:off x="9689448" y="4331311"/>
            <a:ext cx="1780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2</a:t>
            </a:r>
            <a:endParaRPr b="0" i="0" sz="1430" u="none" cap="none" strike="noStrike"/>
          </a:p>
        </p:txBody>
      </p:sp>
      <p:sp>
        <p:nvSpPr>
          <p:cNvPr id="403" name="Google Shape;403;g38d80b544c2_0_170"/>
          <p:cNvSpPr/>
          <p:nvPr/>
        </p:nvSpPr>
        <p:spPr>
          <a:xfrm>
            <a:off x="299779" y="4749326"/>
            <a:ext cx="11357400" cy="537000"/>
          </a:xfrm>
          <a:prstGeom prst="rect">
            <a:avLst/>
          </a:prstGeom>
          <a:solidFill>
            <a:srgbClr val="000000">
              <a:alpha val="3920"/>
            </a:srgbClr>
          </a:solidFill>
          <a:ln>
            <a:noFill/>
          </a:ln>
        </p:spPr>
        <p:txBody>
          <a:bodyPr anchorCtr="0" anchor="ctr" bIns="79250" lIns="79250" spcFirstLastPara="1" rIns="79250" wrap="square" tIns="79250">
            <a:noAutofit/>
          </a:bodyPr>
          <a:lstStyle/>
          <a:p>
            <a:pPr indent="0" lvl="0" marL="0" rtl="0" algn="l">
              <a:spcBef>
                <a:spcPts val="0"/>
              </a:spcBef>
              <a:spcAft>
                <a:spcPts val="0"/>
              </a:spcAft>
              <a:buNone/>
            </a:pPr>
            <a:r>
              <a:t/>
            </a:r>
            <a:endParaRPr/>
          </a:p>
        </p:txBody>
      </p:sp>
      <p:sp>
        <p:nvSpPr>
          <p:cNvPr id="404" name="Google Shape;404;g38d80b544c2_0_170"/>
          <p:cNvSpPr/>
          <p:nvPr/>
        </p:nvSpPr>
        <p:spPr>
          <a:xfrm>
            <a:off x="486961" y="4868095"/>
            <a:ext cx="24621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Human Resources</a:t>
            </a:r>
            <a:endParaRPr b="0" i="0" sz="1430" u="none" cap="none" strike="noStrike"/>
          </a:p>
        </p:txBody>
      </p:sp>
      <p:sp>
        <p:nvSpPr>
          <p:cNvPr id="405" name="Google Shape;405;g38d80b544c2_0_170"/>
          <p:cNvSpPr/>
          <p:nvPr/>
        </p:nvSpPr>
        <p:spPr>
          <a:xfrm>
            <a:off x="3329577" y="4868095"/>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1</a:t>
            </a:r>
            <a:endParaRPr b="0" i="0" sz="1430" u="none" cap="none" strike="noStrike"/>
          </a:p>
        </p:txBody>
      </p:sp>
      <p:sp>
        <p:nvSpPr>
          <p:cNvPr id="406" name="Google Shape;406;g38d80b544c2_0_170"/>
          <p:cNvSpPr/>
          <p:nvPr/>
        </p:nvSpPr>
        <p:spPr>
          <a:xfrm>
            <a:off x="5373828" y="4868095"/>
            <a:ext cx="1663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2</a:t>
            </a:r>
            <a:endParaRPr b="0" i="0" sz="1430" u="none" cap="none" strike="noStrike"/>
          </a:p>
        </p:txBody>
      </p:sp>
      <p:sp>
        <p:nvSpPr>
          <p:cNvPr id="407" name="Google Shape;407;g38d80b544c2_0_170"/>
          <p:cNvSpPr/>
          <p:nvPr/>
        </p:nvSpPr>
        <p:spPr>
          <a:xfrm>
            <a:off x="7418080" y="4868095"/>
            <a:ext cx="18906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3</a:t>
            </a:r>
            <a:endParaRPr b="0" i="0" sz="1430" u="none" cap="none" strike="noStrike"/>
          </a:p>
        </p:txBody>
      </p:sp>
      <p:sp>
        <p:nvSpPr>
          <p:cNvPr id="408" name="Google Shape;408;g38d80b544c2_0_170"/>
          <p:cNvSpPr/>
          <p:nvPr/>
        </p:nvSpPr>
        <p:spPr>
          <a:xfrm>
            <a:off x="9689448" y="4868095"/>
            <a:ext cx="1780500" cy="2991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2</a:t>
            </a:r>
            <a:endParaRPr b="0" i="0" sz="1430" u="none" cap="none" strike="noStrike"/>
          </a:p>
        </p:txBody>
      </p:sp>
      <p:sp>
        <p:nvSpPr>
          <p:cNvPr id="409" name="Google Shape;409;g38d80b544c2_0_170"/>
          <p:cNvSpPr/>
          <p:nvPr/>
        </p:nvSpPr>
        <p:spPr>
          <a:xfrm>
            <a:off x="293175" y="5503113"/>
            <a:ext cx="11370300" cy="598500"/>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002060"/>
              </a:buClr>
              <a:buSzPts val="1430"/>
              <a:buFont typeface="Inter"/>
              <a:buNone/>
            </a:pPr>
            <a:r>
              <a:rPr b="0" i="0" lang="en-US" sz="1430" u="none" cap="none" strike="noStrike">
                <a:solidFill>
                  <a:srgbClr val="002060"/>
                </a:solidFill>
                <a:latin typeface="Inter"/>
                <a:ea typeface="Inter"/>
                <a:cs typeface="Inter"/>
                <a:sym typeface="Inter"/>
              </a:rPr>
              <a:t>Payment processing shows high impact across dimensions, while HR has lower immediate but higher regulatory impact. This process helps inform decision-making.</a:t>
            </a:r>
            <a:endParaRPr b="0" i="0" sz="143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38d80b544c2_0_21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16" name="Google Shape;416;g38d80b544c2_0_21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17" name="Google Shape;417;g38d80b544c2_0_216"/>
          <p:cNvPicPr preferRelativeResize="0"/>
          <p:nvPr/>
        </p:nvPicPr>
        <p:blipFill rotWithShape="1">
          <a:blip r:embed="rId3">
            <a:alphaModFix/>
          </a:blip>
          <a:srcRect b="0" l="0" r="0" t="0"/>
          <a:stretch/>
        </p:blipFill>
        <p:spPr>
          <a:xfrm>
            <a:off x="7116330" y="127125"/>
            <a:ext cx="4487245" cy="6730868"/>
          </a:xfrm>
          <a:prstGeom prst="rect">
            <a:avLst/>
          </a:prstGeom>
          <a:noFill/>
          <a:ln>
            <a:noFill/>
          </a:ln>
        </p:spPr>
      </p:pic>
      <p:sp>
        <p:nvSpPr>
          <p:cNvPr id="418" name="Google Shape;418;g38d80b544c2_0_216"/>
          <p:cNvSpPr/>
          <p:nvPr/>
        </p:nvSpPr>
        <p:spPr>
          <a:xfrm>
            <a:off x="203850" y="573123"/>
            <a:ext cx="5280600" cy="50580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D1282E"/>
              </a:buClr>
              <a:buSzPts val="3149"/>
              <a:buFont typeface="Nunito Sans"/>
              <a:buNone/>
            </a:pPr>
            <a:r>
              <a:rPr b="0" i="0" lang="en-US" sz="3148" u="none" cap="none" strike="noStrike">
                <a:solidFill>
                  <a:srgbClr val="D1282E"/>
                </a:solidFill>
                <a:latin typeface="Nunito Sans"/>
                <a:ea typeface="Nunito Sans"/>
                <a:cs typeface="Nunito Sans"/>
                <a:sym typeface="Nunito Sans"/>
              </a:rPr>
              <a:t>Weighting Impact Categories</a:t>
            </a:r>
            <a:endParaRPr b="0" i="0" sz="3148" u="none" cap="none" strike="noStrike"/>
          </a:p>
        </p:txBody>
      </p:sp>
      <p:sp>
        <p:nvSpPr>
          <p:cNvPr id="419" name="Google Shape;419;g38d80b544c2_0_216"/>
          <p:cNvSpPr/>
          <p:nvPr/>
        </p:nvSpPr>
        <p:spPr>
          <a:xfrm>
            <a:off x="203850" y="1321388"/>
            <a:ext cx="6346200" cy="5175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268"/>
              <a:buFont typeface="Inter"/>
              <a:buNone/>
            </a:pPr>
            <a:r>
              <a:rPr b="0" i="0" lang="en-US" sz="1267" u="none" cap="none" strike="noStrike">
                <a:solidFill>
                  <a:srgbClr val="002060"/>
                </a:solidFill>
                <a:latin typeface="Inter"/>
                <a:ea typeface="Inter"/>
                <a:cs typeface="Inter"/>
                <a:sym typeface="Inter"/>
              </a:rPr>
              <a:t>Prioritizing impact categories is crucial for tailoring criticality scores to an organization's specific values and requirements.</a:t>
            </a:r>
            <a:endParaRPr b="0" i="0" sz="1267" u="none" cap="none" strike="noStrike"/>
          </a:p>
        </p:txBody>
      </p:sp>
      <p:sp>
        <p:nvSpPr>
          <p:cNvPr id="420" name="Google Shape;420;g38d80b544c2_0_216"/>
          <p:cNvSpPr/>
          <p:nvPr/>
        </p:nvSpPr>
        <p:spPr>
          <a:xfrm>
            <a:off x="203850" y="2101690"/>
            <a:ext cx="1980600" cy="53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4171"/>
              <a:buFont typeface="Nunito Sans"/>
              <a:buNone/>
            </a:pPr>
            <a:r>
              <a:rPr b="0" i="0" lang="en-US" sz="4171" u="none" cap="none" strike="noStrike">
                <a:solidFill>
                  <a:srgbClr val="002060"/>
                </a:solidFill>
                <a:latin typeface="Nunito Sans"/>
                <a:ea typeface="Nunito Sans"/>
                <a:cs typeface="Nunito Sans"/>
                <a:sym typeface="Nunito Sans"/>
              </a:rPr>
              <a:t>40%</a:t>
            </a:r>
            <a:endParaRPr b="0" i="0" sz="4171" u="none" cap="none" strike="noStrike"/>
          </a:p>
        </p:txBody>
      </p:sp>
      <p:sp>
        <p:nvSpPr>
          <p:cNvPr id="421" name="Google Shape;421;g38d80b544c2_0_216"/>
          <p:cNvSpPr/>
          <p:nvPr/>
        </p:nvSpPr>
        <p:spPr>
          <a:xfrm>
            <a:off x="203850" y="2837685"/>
            <a:ext cx="1980600" cy="252600"/>
          </a:xfrm>
          <a:prstGeom prst="rect">
            <a:avLst/>
          </a:prstGeom>
          <a:noFill/>
          <a:ln>
            <a:noFill/>
          </a:ln>
        </p:spPr>
        <p:txBody>
          <a:bodyPr anchorCtr="0" anchor="t" bIns="0" lIns="0" spcFirstLastPara="1" rIns="0" wrap="square" tIns="0">
            <a:noAutofit/>
          </a:bodyPr>
          <a:lstStyle/>
          <a:p>
            <a:pPr indent="0" lvl="0" marL="0" marR="0" rtl="0" algn="ctr">
              <a:lnSpc>
                <a:spcPct val="126315"/>
              </a:lnSpc>
              <a:spcBef>
                <a:spcPts val="0"/>
              </a:spcBef>
              <a:spcAft>
                <a:spcPts val="0"/>
              </a:spcAft>
              <a:buClr>
                <a:srgbClr val="002060"/>
              </a:buClr>
              <a:buSzPts val="1554"/>
              <a:buFont typeface="Nunito Sans"/>
              <a:buNone/>
            </a:pPr>
            <a:r>
              <a:rPr b="0" i="0" lang="en-US" sz="1553" u="none" cap="none" strike="noStrike">
                <a:solidFill>
                  <a:srgbClr val="002060"/>
                </a:solidFill>
                <a:latin typeface="Nunito Sans"/>
                <a:ea typeface="Nunito Sans"/>
                <a:cs typeface="Nunito Sans"/>
                <a:sym typeface="Nunito Sans"/>
              </a:rPr>
              <a:t>Financial</a:t>
            </a:r>
            <a:endParaRPr b="0" i="0" sz="1553" u="none" cap="none" strike="noStrike"/>
          </a:p>
        </p:txBody>
      </p:sp>
      <p:sp>
        <p:nvSpPr>
          <p:cNvPr id="422" name="Google Shape;422;g38d80b544c2_0_216"/>
          <p:cNvSpPr/>
          <p:nvPr/>
        </p:nvSpPr>
        <p:spPr>
          <a:xfrm>
            <a:off x="203850" y="3187472"/>
            <a:ext cx="1980600" cy="517500"/>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002060"/>
              </a:buClr>
              <a:buSzPts val="1268"/>
              <a:buFont typeface="Inter"/>
              <a:buNone/>
            </a:pPr>
            <a:r>
              <a:rPr b="0" i="0" lang="en-US" sz="1267" u="none" cap="none" strike="noStrike">
                <a:solidFill>
                  <a:srgbClr val="002060"/>
                </a:solidFill>
                <a:latin typeface="Inter"/>
                <a:ea typeface="Inter"/>
                <a:cs typeface="Inter"/>
                <a:sym typeface="Inter"/>
              </a:rPr>
              <a:t>High for revenue protection</a:t>
            </a:r>
            <a:endParaRPr b="0" i="0" sz="1267" u="none" cap="none" strike="noStrike"/>
          </a:p>
        </p:txBody>
      </p:sp>
      <p:sp>
        <p:nvSpPr>
          <p:cNvPr id="423" name="Google Shape;423;g38d80b544c2_0_216"/>
          <p:cNvSpPr/>
          <p:nvPr/>
        </p:nvSpPr>
        <p:spPr>
          <a:xfrm>
            <a:off x="2386610" y="2101690"/>
            <a:ext cx="1980600" cy="53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4171"/>
              <a:buFont typeface="Nunito Sans"/>
              <a:buNone/>
            </a:pPr>
            <a:r>
              <a:rPr b="0" i="0" lang="en-US" sz="4171" u="none" cap="none" strike="noStrike">
                <a:solidFill>
                  <a:srgbClr val="002060"/>
                </a:solidFill>
                <a:latin typeface="Nunito Sans"/>
                <a:ea typeface="Nunito Sans"/>
                <a:cs typeface="Nunito Sans"/>
                <a:sym typeface="Nunito Sans"/>
              </a:rPr>
              <a:t>30%</a:t>
            </a:r>
            <a:endParaRPr b="0" i="0" sz="4171" u="none" cap="none" strike="noStrike"/>
          </a:p>
        </p:txBody>
      </p:sp>
      <p:sp>
        <p:nvSpPr>
          <p:cNvPr id="424" name="Google Shape;424;g38d80b544c2_0_216"/>
          <p:cNvSpPr/>
          <p:nvPr/>
        </p:nvSpPr>
        <p:spPr>
          <a:xfrm>
            <a:off x="2386610" y="2837685"/>
            <a:ext cx="1980600" cy="252600"/>
          </a:xfrm>
          <a:prstGeom prst="rect">
            <a:avLst/>
          </a:prstGeom>
          <a:noFill/>
          <a:ln>
            <a:noFill/>
          </a:ln>
        </p:spPr>
        <p:txBody>
          <a:bodyPr anchorCtr="0" anchor="t" bIns="0" lIns="0" spcFirstLastPara="1" rIns="0" wrap="square" tIns="0">
            <a:noAutofit/>
          </a:bodyPr>
          <a:lstStyle/>
          <a:p>
            <a:pPr indent="0" lvl="0" marL="0" marR="0" rtl="0" algn="ctr">
              <a:lnSpc>
                <a:spcPct val="126315"/>
              </a:lnSpc>
              <a:spcBef>
                <a:spcPts val="0"/>
              </a:spcBef>
              <a:spcAft>
                <a:spcPts val="0"/>
              </a:spcAft>
              <a:buClr>
                <a:srgbClr val="002060"/>
              </a:buClr>
              <a:buSzPts val="1554"/>
              <a:buFont typeface="Nunito Sans"/>
              <a:buNone/>
            </a:pPr>
            <a:r>
              <a:rPr b="0" i="0" lang="en-US" sz="1553" u="none" cap="none" strike="noStrike">
                <a:solidFill>
                  <a:srgbClr val="002060"/>
                </a:solidFill>
                <a:latin typeface="Nunito Sans"/>
                <a:ea typeface="Nunito Sans"/>
                <a:cs typeface="Nunito Sans"/>
                <a:sym typeface="Nunito Sans"/>
              </a:rPr>
              <a:t>Operational</a:t>
            </a:r>
            <a:endParaRPr b="0" i="0" sz="1553" u="none" cap="none" strike="noStrike"/>
          </a:p>
        </p:txBody>
      </p:sp>
      <p:sp>
        <p:nvSpPr>
          <p:cNvPr id="425" name="Google Shape;425;g38d80b544c2_0_216"/>
          <p:cNvSpPr/>
          <p:nvPr/>
        </p:nvSpPr>
        <p:spPr>
          <a:xfrm>
            <a:off x="2386610" y="3187472"/>
            <a:ext cx="1980600" cy="258600"/>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002060"/>
              </a:buClr>
              <a:buSzPts val="1268"/>
              <a:buFont typeface="Inter"/>
              <a:buNone/>
            </a:pPr>
            <a:r>
              <a:rPr b="0" i="0" lang="en-US" sz="1267" u="none" cap="none" strike="noStrike">
                <a:solidFill>
                  <a:srgbClr val="002060"/>
                </a:solidFill>
                <a:latin typeface="Inter"/>
                <a:ea typeface="Inter"/>
                <a:cs typeface="Inter"/>
                <a:sym typeface="Inter"/>
              </a:rPr>
              <a:t>Key for service delivery</a:t>
            </a:r>
            <a:endParaRPr b="0" i="0" sz="1267" u="none" cap="none" strike="noStrike"/>
          </a:p>
        </p:txBody>
      </p:sp>
      <p:sp>
        <p:nvSpPr>
          <p:cNvPr id="426" name="Google Shape;426;g38d80b544c2_0_216"/>
          <p:cNvSpPr/>
          <p:nvPr/>
        </p:nvSpPr>
        <p:spPr>
          <a:xfrm>
            <a:off x="4569371" y="2101690"/>
            <a:ext cx="1980600" cy="53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4171"/>
              <a:buFont typeface="Nunito Sans"/>
              <a:buNone/>
            </a:pPr>
            <a:r>
              <a:rPr b="0" i="0" lang="en-US" sz="4171" u="none" cap="none" strike="noStrike">
                <a:solidFill>
                  <a:srgbClr val="002060"/>
                </a:solidFill>
                <a:latin typeface="Nunito Sans"/>
                <a:ea typeface="Nunito Sans"/>
                <a:cs typeface="Nunito Sans"/>
                <a:sym typeface="Nunito Sans"/>
              </a:rPr>
              <a:t>20%</a:t>
            </a:r>
            <a:endParaRPr b="0" i="0" sz="4171" u="none" cap="none" strike="noStrike"/>
          </a:p>
        </p:txBody>
      </p:sp>
      <p:sp>
        <p:nvSpPr>
          <p:cNvPr id="427" name="Google Shape;427;g38d80b544c2_0_216"/>
          <p:cNvSpPr/>
          <p:nvPr/>
        </p:nvSpPr>
        <p:spPr>
          <a:xfrm>
            <a:off x="4569371" y="2837685"/>
            <a:ext cx="1980600" cy="252600"/>
          </a:xfrm>
          <a:prstGeom prst="rect">
            <a:avLst/>
          </a:prstGeom>
          <a:noFill/>
          <a:ln>
            <a:noFill/>
          </a:ln>
        </p:spPr>
        <p:txBody>
          <a:bodyPr anchorCtr="0" anchor="t" bIns="0" lIns="0" spcFirstLastPara="1" rIns="0" wrap="square" tIns="0">
            <a:noAutofit/>
          </a:bodyPr>
          <a:lstStyle/>
          <a:p>
            <a:pPr indent="0" lvl="0" marL="0" marR="0" rtl="0" algn="ctr">
              <a:lnSpc>
                <a:spcPct val="126315"/>
              </a:lnSpc>
              <a:spcBef>
                <a:spcPts val="0"/>
              </a:spcBef>
              <a:spcAft>
                <a:spcPts val="0"/>
              </a:spcAft>
              <a:buClr>
                <a:srgbClr val="002060"/>
              </a:buClr>
              <a:buSzPts val="1554"/>
              <a:buFont typeface="Nunito Sans"/>
              <a:buNone/>
            </a:pPr>
            <a:r>
              <a:rPr b="0" i="0" lang="en-US" sz="1553" u="none" cap="none" strike="noStrike">
                <a:solidFill>
                  <a:srgbClr val="002060"/>
                </a:solidFill>
                <a:latin typeface="Nunito Sans"/>
                <a:ea typeface="Nunito Sans"/>
                <a:cs typeface="Nunito Sans"/>
                <a:sym typeface="Nunito Sans"/>
              </a:rPr>
              <a:t>Legal/Regulatory</a:t>
            </a:r>
            <a:endParaRPr b="0" i="0" sz="1553" u="none" cap="none" strike="noStrike"/>
          </a:p>
        </p:txBody>
      </p:sp>
      <p:sp>
        <p:nvSpPr>
          <p:cNvPr id="428" name="Google Shape;428;g38d80b544c2_0_216"/>
          <p:cNvSpPr/>
          <p:nvPr/>
        </p:nvSpPr>
        <p:spPr>
          <a:xfrm>
            <a:off x="4569371" y="3187472"/>
            <a:ext cx="1980600" cy="258600"/>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002060"/>
              </a:buClr>
              <a:buSzPts val="1268"/>
              <a:buFont typeface="Inter"/>
              <a:buNone/>
            </a:pPr>
            <a:r>
              <a:rPr b="0" i="0" lang="en-US" sz="1267" u="none" cap="none" strike="noStrike">
                <a:solidFill>
                  <a:srgbClr val="002060"/>
                </a:solidFill>
                <a:latin typeface="Inter"/>
                <a:ea typeface="Inter"/>
                <a:cs typeface="Inter"/>
                <a:sym typeface="Inter"/>
              </a:rPr>
              <a:t>Critical for compliance</a:t>
            </a:r>
            <a:endParaRPr b="0" i="0" sz="1267" u="none" cap="none" strike="noStrike"/>
          </a:p>
        </p:txBody>
      </p:sp>
      <p:sp>
        <p:nvSpPr>
          <p:cNvPr id="429" name="Google Shape;429;g38d80b544c2_0_216"/>
          <p:cNvSpPr/>
          <p:nvPr/>
        </p:nvSpPr>
        <p:spPr>
          <a:xfrm>
            <a:off x="2386610" y="4109267"/>
            <a:ext cx="1980600" cy="534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4171"/>
              <a:buFont typeface="Nunito Sans"/>
              <a:buNone/>
            </a:pPr>
            <a:r>
              <a:rPr b="0" i="0" lang="en-US" sz="4171" u="none" cap="none" strike="noStrike">
                <a:solidFill>
                  <a:srgbClr val="002060"/>
                </a:solidFill>
                <a:latin typeface="Nunito Sans"/>
                <a:ea typeface="Nunito Sans"/>
                <a:cs typeface="Nunito Sans"/>
                <a:sym typeface="Nunito Sans"/>
              </a:rPr>
              <a:t>10%</a:t>
            </a:r>
            <a:endParaRPr b="0" i="0" sz="4171" u="none" cap="none" strike="noStrike"/>
          </a:p>
        </p:txBody>
      </p:sp>
      <p:sp>
        <p:nvSpPr>
          <p:cNvPr id="430" name="Google Shape;430;g38d80b544c2_0_216"/>
          <p:cNvSpPr/>
          <p:nvPr/>
        </p:nvSpPr>
        <p:spPr>
          <a:xfrm>
            <a:off x="2386610" y="4845262"/>
            <a:ext cx="1980600" cy="252600"/>
          </a:xfrm>
          <a:prstGeom prst="rect">
            <a:avLst/>
          </a:prstGeom>
          <a:noFill/>
          <a:ln>
            <a:noFill/>
          </a:ln>
        </p:spPr>
        <p:txBody>
          <a:bodyPr anchorCtr="0" anchor="t" bIns="0" lIns="0" spcFirstLastPara="1" rIns="0" wrap="square" tIns="0">
            <a:noAutofit/>
          </a:bodyPr>
          <a:lstStyle/>
          <a:p>
            <a:pPr indent="0" lvl="0" marL="0" marR="0" rtl="0" algn="ctr">
              <a:lnSpc>
                <a:spcPct val="126315"/>
              </a:lnSpc>
              <a:spcBef>
                <a:spcPts val="0"/>
              </a:spcBef>
              <a:spcAft>
                <a:spcPts val="0"/>
              </a:spcAft>
              <a:buClr>
                <a:srgbClr val="002060"/>
              </a:buClr>
              <a:buSzPts val="1554"/>
              <a:buFont typeface="Nunito Sans"/>
              <a:buNone/>
            </a:pPr>
            <a:r>
              <a:rPr b="0" i="0" lang="en-US" sz="1553" u="none" cap="none" strike="noStrike">
                <a:solidFill>
                  <a:srgbClr val="002060"/>
                </a:solidFill>
                <a:latin typeface="Nunito Sans"/>
                <a:ea typeface="Nunito Sans"/>
                <a:cs typeface="Nunito Sans"/>
                <a:sym typeface="Nunito Sans"/>
              </a:rPr>
              <a:t>Reputational</a:t>
            </a:r>
            <a:endParaRPr b="0" i="0" sz="1553" u="none" cap="none" strike="noStrike"/>
          </a:p>
        </p:txBody>
      </p:sp>
      <p:sp>
        <p:nvSpPr>
          <p:cNvPr id="431" name="Google Shape;431;g38d80b544c2_0_216"/>
          <p:cNvSpPr/>
          <p:nvPr/>
        </p:nvSpPr>
        <p:spPr>
          <a:xfrm>
            <a:off x="2386610" y="5195050"/>
            <a:ext cx="1980600" cy="517500"/>
          </a:xfrm>
          <a:prstGeom prst="rect">
            <a:avLst/>
          </a:prstGeom>
          <a:noFill/>
          <a:ln>
            <a:noFill/>
          </a:ln>
        </p:spPr>
        <p:txBody>
          <a:bodyPr anchorCtr="0" anchor="t" bIns="0" lIns="0" spcFirstLastPara="1" rIns="0" wrap="square" tIns="0">
            <a:noAutofit/>
          </a:bodyPr>
          <a:lstStyle/>
          <a:p>
            <a:pPr indent="0" lvl="0" marL="0" marR="0" rtl="0" algn="ctr">
              <a:lnSpc>
                <a:spcPct val="158064"/>
              </a:lnSpc>
              <a:spcBef>
                <a:spcPts val="0"/>
              </a:spcBef>
              <a:spcAft>
                <a:spcPts val="0"/>
              </a:spcAft>
              <a:buClr>
                <a:srgbClr val="002060"/>
              </a:buClr>
              <a:buSzPts val="1268"/>
              <a:buFont typeface="Inter"/>
              <a:buNone/>
            </a:pPr>
            <a:r>
              <a:rPr b="0" i="0" lang="en-US" sz="1267" u="none" cap="none" strike="noStrike">
                <a:solidFill>
                  <a:srgbClr val="002060"/>
                </a:solidFill>
                <a:latin typeface="Inter"/>
                <a:ea typeface="Inter"/>
                <a:cs typeface="Inter"/>
                <a:sym typeface="Inter"/>
              </a:rPr>
              <a:t>Higher for brand-dependent orgs</a:t>
            </a:r>
            <a:endParaRPr b="0" i="0" sz="1267" u="none" cap="none" strike="noStrike"/>
          </a:p>
        </p:txBody>
      </p:sp>
      <p:sp>
        <p:nvSpPr>
          <p:cNvPr id="432" name="Google Shape;432;g38d80b544c2_0_216"/>
          <p:cNvSpPr/>
          <p:nvPr/>
        </p:nvSpPr>
        <p:spPr>
          <a:xfrm>
            <a:off x="203850" y="5894527"/>
            <a:ext cx="6346200" cy="517500"/>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002060"/>
              </a:buClr>
              <a:buSzPts val="1268"/>
              <a:buFont typeface="Inter"/>
              <a:buNone/>
            </a:pPr>
            <a:r>
              <a:rPr b="0" i="0" lang="en-US" sz="1267" u="none" cap="none" strike="noStrike">
                <a:solidFill>
                  <a:srgbClr val="002060"/>
                </a:solidFill>
                <a:latin typeface="Inter"/>
                <a:ea typeface="Inter"/>
                <a:cs typeface="Inter"/>
                <a:sym typeface="Inter"/>
              </a:rPr>
              <a:t>Note: These percentages are an example. Customize weights based on risk profile, industry needs, and strategic priorities.</a:t>
            </a:r>
            <a:endParaRPr b="0" i="0" sz="1267" u="none" cap="none" strike="noStrike"/>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38d80b544c2_0_238"/>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39" name="Google Shape;439;g38d80b544c2_0_238"/>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440" name="Google Shape;440;g38d80b544c2_0_238"/>
          <p:cNvSpPr/>
          <p:nvPr/>
        </p:nvSpPr>
        <p:spPr>
          <a:xfrm>
            <a:off x="325375" y="298525"/>
            <a:ext cx="8181000" cy="544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417"/>
              <a:buFont typeface="Nunito Sans"/>
              <a:buNone/>
            </a:pPr>
            <a:r>
              <a:rPr b="0" i="0" lang="en-US" sz="3417" u="none" cap="none" strike="noStrike">
                <a:solidFill>
                  <a:srgbClr val="D1282E"/>
                </a:solidFill>
                <a:latin typeface="Nunito Sans"/>
                <a:ea typeface="Nunito Sans"/>
                <a:cs typeface="Nunito Sans"/>
                <a:sym typeface="Nunito Sans"/>
              </a:rPr>
              <a:t>Using Weighted Scores to Rank Functions</a:t>
            </a:r>
            <a:endParaRPr b="0" i="0" sz="3417" u="none" cap="none" strike="noStrike"/>
          </a:p>
        </p:txBody>
      </p:sp>
      <p:sp>
        <p:nvSpPr>
          <p:cNvPr id="441" name="Google Shape;441;g38d80b544c2_0_238"/>
          <p:cNvSpPr/>
          <p:nvPr/>
        </p:nvSpPr>
        <p:spPr>
          <a:xfrm>
            <a:off x="325375" y="1192073"/>
            <a:ext cx="11278200" cy="279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Inter"/>
              <a:buNone/>
            </a:pPr>
            <a:r>
              <a:rPr b="0" i="0" lang="en-US" sz="1366" u="none" cap="none" strike="noStrike">
                <a:solidFill>
                  <a:srgbClr val="002060"/>
                </a:solidFill>
                <a:latin typeface="Inter"/>
                <a:ea typeface="Inter"/>
                <a:cs typeface="Inter"/>
                <a:sym typeface="Inter"/>
              </a:rPr>
              <a:t>Criticality ranking combines impact scores with organizational weights for objective, quantifiable results.</a:t>
            </a:r>
            <a:endParaRPr b="0" i="0" sz="1366" u="none" cap="none" strike="noStrike"/>
          </a:p>
        </p:txBody>
      </p:sp>
      <p:sp>
        <p:nvSpPr>
          <p:cNvPr id="442" name="Google Shape;442;g38d80b544c2_0_238"/>
          <p:cNvSpPr/>
          <p:nvPr/>
        </p:nvSpPr>
        <p:spPr>
          <a:xfrm>
            <a:off x="325375" y="1732474"/>
            <a:ext cx="2179500" cy="272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1709"/>
              <a:buFont typeface="Nunito Sans"/>
              <a:buNone/>
            </a:pPr>
            <a:r>
              <a:rPr b="0" i="0" lang="en-US" sz="1708" u="none" cap="none" strike="noStrike">
                <a:solidFill>
                  <a:srgbClr val="D1282E"/>
                </a:solidFill>
                <a:latin typeface="Nunito Sans"/>
                <a:ea typeface="Nunito Sans"/>
                <a:cs typeface="Nunito Sans"/>
                <a:sym typeface="Nunito Sans"/>
              </a:rPr>
              <a:t>Calculation Formula</a:t>
            </a:r>
            <a:endParaRPr b="0" i="0" sz="1708" u="none" cap="none" strike="noStrike"/>
          </a:p>
        </p:txBody>
      </p:sp>
      <p:sp>
        <p:nvSpPr>
          <p:cNvPr id="443" name="Google Shape;443;g38d80b544c2_0_238"/>
          <p:cNvSpPr/>
          <p:nvPr/>
        </p:nvSpPr>
        <p:spPr>
          <a:xfrm>
            <a:off x="325375" y="2266365"/>
            <a:ext cx="11278200" cy="279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Inter"/>
              <a:buNone/>
            </a:pPr>
            <a:r>
              <a:rPr b="1" i="0" lang="en-US" sz="1366" u="none" cap="none" strike="noStrike">
                <a:solidFill>
                  <a:srgbClr val="002060"/>
                </a:solidFill>
                <a:latin typeface="Inter"/>
                <a:ea typeface="Inter"/>
                <a:cs typeface="Inter"/>
                <a:sym typeface="Inter"/>
              </a:rPr>
              <a:t>Total Criticality Score = (Financial × Weight) + (Operational × Weight) + (Legal × Weight) + (Reputational × Weight)</a:t>
            </a:r>
            <a:endParaRPr b="0" i="0" sz="1366" u="none" cap="none" strike="noStrike"/>
          </a:p>
        </p:txBody>
      </p:sp>
      <p:sp>
        <p:nvSpPr>
          <p:cNvPr id="444" name="Google Shape;444;g38d80b544c2_0_238"/>
          <p:cNvSpPr/>
          <p:nvPr/>
        </p:nvSpPr>
        <p:spPr>
          <a:xfrm>
            <a:off x="325375" y="2806766"/>
            <a:ext cx="5087400" cy="272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1709"/>
              <a:buFont typeface="Nunito Sans"/>
              <a:buNone/>
            </a:pPr>
            <a:r>
              <a:rPr b="0" i="0" lang="en-US" sz="1708" u="none" cap="none" strike="noStrike">
                <a:solidFill>
                  <a:srgbClr val="D1282E"/>
                </a:solidFill>
                <a:latin typeface="Nunito Sans"/>
                <a:ea typeface="Nunito Sans"/>
                <a:cs typeface="Nunito Sans"/>
                <a:sym typeface="Nunito Sans"/>
              </a:rPr>
              <a:t>Example Calculation: Customer Payment Processing</a:t>
            </a:r>
            <a:endParaRPr b="0" i="0" sz="1708" u="none" cap="none" strike="noStrike"/>
          </a:p>
        </p:txBody>
      </p:sp>
      <p:sp>
        <p:nvSpPr>
          <p:cNvPr id="445" name="Google Shape;445;g38d80b544c2_0_238"/>
          <p:cNvSpPr/>
          <p:nvPr/>
        </p:nvSpPr>
        <p:spPr>
          <a:xfrm>
            <a:off x="325375" y="3340657"/>
            <a:ext cx="174300" cy="2181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Nunito Sans"/>
              <a:buNone/>
            </a:pPr>
            <a:r>
              <a:rPr b="0" i="0" lang="en-US" sz="1366" u="none" cap="none" strike="noStrike">
                <a:solidFill>
                  <a:srgbClr val="002060"/>
                </a:solidFill>
                <a:latin typeface="Nunito Sans"/>
                <a:ea typeface="Nunito Sans"/>
                <a:cs typeface="Nunito Sans"/>
                <a:sym typeface="Nunito Sans"/>
              </a:rPr>
              <a:t>1</a:t>
            </a:r>
            <a:endParaRPr b="0" i="0" sz="1366" u="none" cap="none" strike="noStrike"/>
          </a:p>
        </p:txBody>
      </p:sp>
      <p:sp>
        <p:nvSpPr>
          <p:cNvPr id="446" name="Google Shape;446;g38d80b544c2_0_238"/>
          <p:cNvSpPr/>
          <p:nvPr/>
        </p:nvSpPr>
        <p:spPr>
          <a:xfrm>
            <a:off x="325375" y="3617316"/>
            <a:ext cx="5551800" cy="19500"/>
          </a:xfrm>
          <a:prstGeom prst="rect">
            <a:avLst/>
          </a:prstGeom>
          <a:solidFill>
            <a:srgbClr val="B42827"/>
          </a:solidFill>
          <a:ln>
            <a:noFill/>
          </a:ln>
        </p:spPr>
        <p:txBody>
          <a:bodyPr anchorCtr="0" anchor="ctr" bIns="78125" lIns="78125" spcFirstLastPara="1" rIns="78125" wrap="square" tIns="78125">
            <a:noAutofit/>
          </a:bodyPr>
          <a:lstStyle/>
          <a:p>
            <a:pPr indent="0" lvl="0" marL="0" rtl="0" algn="l">
              <a:spcBef>
                <a:spcPts val="0"/>
              </a:spcBef>
              <a:spcAft>
                <a:spcPts val="0"/>
              </a:spcAft>
              <a:buNone/>
            </a:pPr>
            <a:r>
              <a:t/>
            </a:r>
            <a:endParaRPr/>
          </a:p>
        </p:txBody>
      </p:sp>
      <p:sp>
        <p:nvSpPr>
          <p:cNvPr id="447" name="Google Shape;447;g38d80b544c2_0_238"/>
          <p:cNvSpPr/>
          <p:nvPr/>
        </p:nvSpPr>
        <p:spPr>
          <a:xfrm>
            <a:off x="325375" y="3743542"/>
            <a:ext cx="2179500" cy="272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09"/>
              <a:buFont typeface="Nunito Sans"/>
              <a:buNone/>
            </a:pPr>
            <a:r>
              <a:rPr b="0" i="0" lang="en-US" sz="1708" u="none" cap="none" strike="noStrike">
                <a:solidFill>
                  <a:srgbClr val="002060"/>
                </a:solidFill>
                <a:latin typeface="Nunito Sans"/>
                <a:ea typeface="Nunito Sans"/>
                <a:cs typeface="Nunito Sans"/>
                <a:sym typeface="Nunito Sans"/>
              </a:rPr>
              <a:t>Impact Scores</a:t>
            </a:r>
            <a:endParaRPr b="0" i="0" sz="1708" u="none" cap="none" strike="noStrike"/>
          </a:p>
        </p:txBody>
      </p:sp>
      <p:sp>
        <p:nvSpPr>
          <p:cNvPr id="448" name="Google Shape;448;g38d80b544c2_0_238"/>
          <p:cNvSpPr/>
          <p:nvPr/>
        </p:nvSpPr>
        <p:spPr>
          <a:xfrm>
            <a:off x="325375" y="4120490"/>
            <a:ext cx="5551800" cy="279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Inter"/>
              <a:buNone/>
            </a:pPr>
            <a:r>
              <a:rPr b="0" i="0" lang="en-US" sz="1366" u="none" cap="none" strike="noStrike">
                <a:solidFill>
                  <a:srgbClr val="002060"/>
                </a:solidFill>
                <a:latin typeface="Inter"/>
                <a:ea typeface="Inter"/>
                <a:cs typeface="Inter"/>
                <a:sym typeface="Inter"/>
              </a:rPr>
              <a:t>Financial: 5, Operational: 5, Legal: 4, Reputational: 4</a:t>
            </a:r>
            <a:endParaRPr b="0" i="0" sz="1366" u="none" cap="none" strike="noStrike"/>
          </a:p>
        </p:txBody>
      </p:sp>
      <p:sp>
        <p:nvSpPr>
          <p:cNvPr id="449" name="Google Shape;449;g38d80b544c2_0_238"/>
          <p:cNvSpPr/>
          <p:nvPr/>
        </p:nvSpPr>
        <p:spPr>
          <a:xfrm>
            <a:off x="6051595" y="3340657"/>
            <a:ext cx="174300" cy="2181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Nunito Sans"/>
              <a:buNone/>
            </a:pPr>
            <a:r>
              <a:rPr b="0" i="0" lang="en-US" sz="1366" u="none" cap="none" strike="noStrike">
                <a:solidFill>
                  <a:srgbClr val="002060"/>
                </a:solidFill>
                <a:latin typeface="Nunito Sans"/>
                <a:ea typeface="Nunito Sans"/>
                <a:cs typeface="Nunito Sans"/>
                <a:sym typeface="Nunito Sans"/>
              </a:rPr>
              <a:t>2</a:t>
            </a:r>
            <a:endParaRPr b="0" i="0" sz="1366" u="none" cap="none" strike="noStrike"/>
          </a:p>
        </p:txBody>
      </p:sp>
      <p:sp>
        <p:nvSpPr>
          <p:cNvPr id="450" name="Google Shape;450;g38d80b544c2_0_238"/>
          <p:cNvSpPr/>
          <p:nvPr/>
        </p:nvSpPr>
        <p:spPr>
          <a:xfrm>
            <a:off x="6051595" y="3617316"/>
            <a:ext cx="5551800" cy="19500"/>
          </a:xfrm>
          <a:prstGeom prst="rect">
            <a:avLst/>
          </a:prstGeom>
          <a:solidFill>
            <a:srgbClr val="B42827"/>
          </a:solidFill>
          <a:ln>
            <a:noFill/>
          </a:ln>
        </p:spPr>
        <p:txBody>
          <a:bodyPr anchorCtr="0" anchor="ctr" bIns="78125" lIns="78125" spcFirstLastPara="1" rIns="78125" wrap="square" tIns="78125">
            <a:noAutofit/>
          </a:bodyPr>
          <a:lstStyle/>
          <a:p>
            <a:pPr indent="0" lvl="0" marL="0" rtl="0" algn="l">
              <a:spcBef>
                <a:spcPts val="0"/>
              </a:spcBef>
              <a:spcAft>
                <a:spcPts val="0"/>
              </a:spcAft>
              <a:buNone/>
            </a:pPr>
            <a:r>
              <a:t/>
            </a:r>
            <a:endParaRPr/>
          </a:p>
        </p:txBody>
      </p:sp>
      <p:sp>
        <p:nvSpPr>
          <p:cNvPr id="451" name="Google Shape;451;g38d80b544c2_0_238"/>
          <p:cNvSpPr/>
          <p:nvPr/>
        </p:nvSpPr>
        <p:spPr>
          <a:xfrm>
            <a:off x="6051595" y="3743542"/>
            <a:ext cx="2179500" cy="272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09"/>
              <a:buFont typeface="Nunito Sans"/>
              <a:buNone/>
            </a:pPr>
            <a:r>
              <a:rPr b="0" i="0" lang="en-US" sz="1708" u="none" cap="none" strike="noStrike">
                <a:solidFill>
                  <a:srgbClr val="002060"/>
                </a:solidFill>
                <a:latin typeface="Nunito Sans"/>
                <a:ea typeface="Nunito Sans"/>
                <a:cs typeface="Nunito Sans"/>
                <a:sym typeface="Nunito Sans"/>
              </a:rPr>
              <a:t>Apply Weights</a:t>
            </a:r>
            <a:endParaRPr b="0" i="0" sz="1708" u="none" cap="none" strike="noStrike"/>
          </a:p>
        </p:txBody>
      </p:sp>
      <p:sp>
        <p:nvSpPr>
          <p:cNvPr id="452" name="Google Shape;452;g38d80b544c2_0_238"/>
          <p:cNvSpPr/>
          <p:nvPr/>
        </p:nvSpPr>
        <p:spPr>
          <a:xfrm>
            <a:off x="6051595" y="4120490"/>
            <a:ext cx="5551800" cy="279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Inter"/>
              <a:buNone/>
            </a:pPr>
            <a:r>
              <a:rPr b="0" i="0" lang="en-US" sz="1366" u="none" cap="none" strike="noStrike">
                <a:solidFill>
                  <a:srgbClr val="002060"/>
                </a:solidFill>
                <a:latin typeface="Inter"/>
                <a:ea typeface="Inter"/>
                <a:cs typeface="Inter"/>
                <a:sym typeface="Inter"/>
              </a:rPr>
              <a:t>40% Financial, 30% Operational, 20% Legal, 10% Reputational</a:t>
            </a:r>
            <a:endParaRPr b="0" i="0" sz="1366" u="none" cap="none" strike="noStrike"/>
          </a:p>
        </p:txBody>
      </p:sp>
      <p:sp>
        <p:nvSpPr>
          <p:cNvPr id="453" name="Google Shape;453;g38d80b544c2_0_238"/>
          <p:cNvSpPr/>
          <p:nvPr/>
        </p:nvSpPr>
        <p:spPr>
          <a:xfrm>
            <a:off x="325375" y="4704424"/>
            <a:ext cx="174300" cy="2181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Nunito Sans"/>
              <a:buNone/>
            </a:pPr>
            <a:r>
              <a:rPr b="0" i="0" lang="en-US" sz="1366" u="none" cap="none" strike="noStrike">
                <a:solidFill>
                  <a:srgbClr val="002060"/>
                </a:solidFill>
                <a:latin typeface="Nunito Sans"/>
                <a:ea typeface="Nunito Sans"/>
                <a:cs typeface="Nunito Sans"/>
                <a:sym typeface="Nunito Sans"/>
              </a:rPr>
              <a:t>3</a:t>
            </a:r>
            <a:endParaRPr b="0" i="0" sz="1366" u="none" cap="none" strike="noStrike"/>
          </a:p>
        </p:txBody>
      </p:sp>
      <p:sp>
        <p:nvSpPr>
          <p:cNvPr id="454" name="Google Shape;454;g38d80b544c2_0_238"/>
          <p:cNvSpPr/>
          <p:nvPr/>
        </p:nvSpPr>
        <p:spPr>
          <a:xfrm>
            <a:off x="325375" y="4981083"/>
            <a:ext cx="5551800" cy="19500"/>
          </a:xfrm>
          <a:prstGeom prst="rect">
            <a:avLst/>
          </a:prstGeom>
          <a:solidFill>
            <a:srgbClr val="B42827"/>
          </a:solidFill>
          <a:ln>
            <a:noFill/>
          </a:ln>
        </p:spPr>
        <p:txBody>
          <a:bodyPr anchorCtr="0" anchor="ctr" bIns="78125" lIns="78125" spcFirstLastPara="1" rIns="78125" wrap="square" tIns="78125">
            <a:noAutofit/>
          </a:bodyPr>
          <a:lstStyle/>
          <a:p>
            <a:pPr indent="0" lvl="0" marL="0" rtl="0" algn="l">
              <a:spcBef>
                <a:spcPts val="0"/>
              </a:spcBef>
              <a:spcAft>
                <a:spcPts val="0"/>
              </a:spcAft>
              <a:buNone/>
            </a:pPr>
            <a:r>
              <a:t/>
            </a:r>
            <a:endParaRPr/>
          </a:p>
        </p:txBody>
      </p:sp>
      <p:sp>
        <p:nvSpPr>
          <p:cNvPr id="455" name="Google Shape;455;g38d80b544c2_0_238"/>
          <p:cNvSpPr/>
          <p:nvPr/>
        </p:nvSpPr>
        <p:spPr>
          <a:xfrm>
            <a:off x="325375" y="5107310"/>
            <a:ext cx="2179500" cy="272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09"/>
              <a:buFont typeface="Nunito Sans"/>
              <a:buNone/>
            </a:pPr>
            <a:r>
              <a:rPr b="0" i="0" lang="en-US" sz="1708" u="none" cap="none" strike="noStrike">
                <a:solidFill>
                  <a:srgbClr val="002060"/>
                </a:solidFill>
                <a:latin typeface="Nunito Sans"/>
                <a:ea typeface="Nunito Sans"/>
                <a:cs typeface="Nunito Sans"/>
                <a:sym typeface="Nunito Sans"/>
              </a:rPr>
              <a:t>Calculate Score</a:t>
            </a:r>
            <a:endParaRPr b="0" i="0" sz="1708" u="none" cap="none" strike="noStrike"/>
          </a:p>
        </p:txBody>
      </p:sp>
      <p:sp>
        <p:nvSpPr>
          <p:cNvPr id="456" name="Google Shape;456;g38d80b544c2_0_238"/>
          <p:cNvSpPr/>
          <p:nvPr/>
        </p:nvSpPr>
        <p:spPr>
          <a:xfrm>
            <a:off x="325375" y="5484257"/>
            <a:ext cx="5551800" cy="279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Inter"/>
              <a:buNone/>
            </a:pPr>
            <a:r>
              <a:rPr b="0" i="0" lang="en-US" sz="1366" u="none" cap="none" strike="noStrike">
                <a:solidFill>
                  <a:srgbClr val="002060"/>
                </a:solidFill>
                <a:latin typeface="Inter"/>
                <a:ea typeface="Inter"/>
                <a:cs typeface="Inter"/>
                <a:sym typeface="Inter"/>
              </a:rPr>
              <a:t>(5×0.4) + (5×0.3) + (4×0.2) + (4×0.1) = 4.7</a:t>
            </a:r>
            <a:endParaRPr b="0" i="0" sz="1366" u="none" cap="none" strike="noStrike"/>
          </a:p>
        </p:txBody>
      </p:sp>
      <p:sp>
        <p:nvSpPr>
          <p:cNvPr id="457" name="Google Shape;457;g38d80b544c2_0_238"/>
          <p:cNvSpPr/>
          <p:nvPr/>
        </p:nvSpPr>
        <p:spPr>
          <a:xfrm>
            <a:off x="6051595" y="4704424"/>
            <a:ext cx="174300" cy="2181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Nunito Sans"/>
              <a:buNone/>
            </a:pPr>
            <a:r>
              <a:rPr b="0" i="0" lang="en-US" sz="1366" u="none" cap="none" strike="noStrike">
                <a:solidFill>
                  <a:srgbClr val="002060"/>
                </a:solidFill>
                <a:latin typeface="Nunito Sans"/>
                <a:ea typeface="Nunito Sans"/>
                <a:cs typeface="Nunito Sans"/>
                <a:sym typeface="Nunito Sans"/>
              </a:rPr>
              <a:t>4</a:t>
            </a:r>
            <a:endParaRPr b="0" i="0" sz="1366" u="none" cap="none" strike="noStrike"/>
          </a:p>
        </p:txBody>
      </p:sp>
      <p:sp>
        <p:nvSpPr>
          <p:cNvPr id="458" name="Google Shape;458;g38d80b544c2_0_238"/>
          <p:cNvSpPr/>
          <p:nvPr/>
        </p:nvSpPr>
        <p:spPr>
          <a:xfrm>
            <a:off x="6051595" y="4981083"/>
            <a:ext cx="5551800" cy="19500"/>
          </a:xfrm>
          <a:prstGeom prst="rect">
            <a:avLst/>
          </a:prstGeom>
          <a:solidFill>
            <a:srgbClr val="B42827"/>
          </a:solidFill>
          <a:ln>
            <a:noFill/>
          </a:ln>
        </p:spPr>
        <p:txBody>
          <a:bodyPr anchorCtr="0" anchor="ctr" bIns="78125" lIns="78125" spcFirstLastPara="1" rIns="78125" wrap="square" tIns="78125">
            <a:noAutofit/>
          </a:bodyPr>
          <a:lstStyle/>
          <a:p>
            <a:pPr indent="0" lvl="0" marL="0" rtl="0" algn="l">
              <a:spcBef>
                <a:spcPts val="0"/>
              </a:spcBef>
              <a:spcAft>
                <a:spcPts val="0"/>
              </a:spcAft>
              <a:buNone/>
            </a:pPr>
            <a:r>
              <a:t/>
            </a:r>
            <a:endParaRPr/>
          </a:p>
        </p:txBody>
      </p:sp>
      <p:sp>
        <p:nvSpPr>
          <p:cNvPr id="459" name="Google Shape;459;g38d80b544c2_0_238"/>
          <p:cNvSpPr/>
          <p:nvPr/>
        </p:nvSpPr>
        <p:spPr>
          <a:xfrm>
            <a:off x="6051595" y="5107310"/>
            <a:ext cx="2179500" cy="272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709"/>
              <a:buFont typeface="Nunito Sans"/>
              <a:buNone/>
            </a:pPr>
            <a:r>
              <a:rPr b="0" i="0" lang="en-US" sz="1708" u="none" cap="none" strike="noStrike">
                <a:solidFill>
                  <a:srgbClr val="002060"/>
                </a:solidFill>
                <a:latin typeface="Nunito Sans"/>
                <a:ea typeface="Nunito Sans"/>
                <a:cs typeface="Nunito Sans"/>
                <a:sym typeface="Nunito Sans"/>
              </a:rPr>
              <a:t>Rank Functions</a:t>
            </a:r>
            <a:endParaRPr b="0" i="0" sz="1708" u="none" cap="none" strike="noStrike"/>
          </a:p>
        </p:txBody>
      </p:sp>
      <p:sp>
        <p:nvSpPr>
          <p:cNvPr id="460" name="Google Shape;460;g38d80b544c2_0_238"/>
          <p:cNvSpPr/>
          <p:nvPr/>
        </p:nvSpPr>
        <p:spPr>
          <a:xfrm>
            <a:off x="6051595" y="5484257"/>
            <a:ext cx="5551800" cy="279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Inter"/>
              <a:buNone/>
            </a:pPr>
            <a:r>
              <a:rPr b="0" i="0" lang="en-US" sz="1366" u="none" cap="none" strike="noStrike">
                <a:solidFill>
                  <a:srgbClr val="002060"/>
                </a:solidFill>
                <a:latin typeface="Inter"/>
                <a:ea typeface="Inter"/>
                <a:cs typeface="Inter"/>
                <a:sym typeface="Inter"/>
              </a:rPr>
              <a:t>Higher scores = greater criticality for resource allocation.</a:t>
            </a:r>
            <a:endParaRPr b="0" i="0" sz="1366" u="none" cap="none" strike="noStrike"/>
          </a:p>
        </p:txBody>
      </p:sp>
      <p:sp>
        <p:nvSpPr>
          <p:cNvPr id="461" name="Google Shape;461;g38d80b544c2_0_238"/>
          <p:cNvSpPr/>
          <p:nvPr/>
        </p:nvSpPr>
        <p:spPr>
          <a:xfrm>
            <a:off x="325375" y="6089958"/>
            <a:ext cx="11278200" cy="2790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67"/>
              <a:buFont typeface="Inter"/>
              <a:buNone/>
            </a:pPr>
            <a:r>
              <a:rPr b="0" i="0" lang="en-US" sz="1366" u="none" cap="none" strike="noStrike">
                <a:solidFill>
                  <a:srgbClr val="002060"/>
                </a:solidFill>
                <a:latin typeface="Inter"/>
                <a:ea typeface="Inter"/>
                <a:cs typeface="Inter"/>
                <a:sym typeface="Inter"/>
              </a:rPr>
              <a:t>Systematic ranking reflects objective impact and strategic priorities.</a:t>
            </a:r>
            <a:endParaRPr b="0" i="0" sz="1366"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38d80b544c2_0_26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68" name="Google Shape;468;g38d80b544c2_0_26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69" name="Google Shape;469;g38d80b544c2_0_266"/>
          <p:cNvPicPr preferRelativeResize="0"/>
          <p:nvPr/>
        </p:nvPicPr>
        <p:blipFill rotWithShape="1">
          <a:blip r:embed="rId3">
            <a:alphaModFix/>
          </a:blip>
          <a:srcRect b="8710" l="0" r="0" t="28672"/>
          <a:stretch/>
        </p:blipFill>
        <p:spPr>
          <a:xfrm>
            <a:off x="438150" y="1349121"/>
            <a:ext cx="4572000" cy="4296602"/>
          </a:xfrm>
          <a:prstGeom prst="rect">
            <a:avLst/>
          </a:prstGeom>
          <a:noFill/>
          <a:ln>
            <a:noFill/>
          </a:ln>
        </p:spPr>
      </p:pic>
      <p:sp>
        <p:nvSpPr>
          <p:cNvPr id="470" name="Google Shape;470;g38d80b544c2_0_266"/>
          <p:cNvSpPr/>
          <p:nvPr/>
        </p:nvSpPr>
        <p:spPr>
          <a:xfrm>
            <a:off x="5471575" y="525824"/>
            <a:ext cx="4002300" cy="5004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D1282E"/>
              </a:buClr>
              <a:buSzPts val="3133"/>
              <a:buFont typeface="Nunito Sans"/>
              <a:buNone/>
            </a:pPr>
            <a:r>
              <a:rPr b="0" i="0" lang="en-US" sz="3132" u="none" cap="none" strike="noStrike">
                <a:solidFill>
                  <a:srgbClr val="D1282E"/>
                </a:solidFill>
                <a:latin typeface="Nunito Sans"/>
                <a:ea typeface="Nunito Sans"/>
                <a:cs typeface="Nunito Sans"/>
                <a:sym typeface="Nunito Sans"/>
              </a:rPr>
              <a:t>Prioritization Matrix</a:t>
            </a:r>
            <a:endParaRPr b="0" i="0" sz="3132" u="none" cap="none" strike="noStrike"/>
          </a:p>
        </p:txBody>
      </p:sp>
      <p:sp>
        <p:nvSpPr>
          <p:cNvPr id="471" name="Google Shape;471;g38d80b544c2_0_266"/>
          <p:cNvSpPr/>
          <p:nvPr/>
        </p:nvSpPr>
        <p:spPr>
          <a:xfrm>
            <a:off x="5471575" y="1266085"/>
            <a:ext cx="6132000" cy="512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229"/>
              <a:buFont typeface="Inter"/>
              <a:buNone/>
            </a:pPr>
            <a:r>
              <a:rPr b="0" i="0" lang="en-US" sz="1229" u="none" cap="none" strike="noStrike">
                <a:solidFill>
                  <a:srgbClr val="002060"/>
                </a:solidFill>
                <a:latin typeface="Inter"/>
                <a:ea typeface="Inter"/>
                <a:cs typeface="Inter"/>
                <a:sym typeface="Inter"/>
              </a:rPr>
              <a:t>This matrix combines impact and probability to prioritize functions, guiding resource allocation and recovery strategy development.</a:t>
            </a:r>
            <a:endParaRPr b="0" i="0" sz="1229" u="none" cap="none" strike="noStrike"/>
          </a:p>
        </p:txBody>
      </p:sp>
      <p:sp>
        <p:nvSpPr>
          <p:cNvPr id="472" name="Google Shape;472;g38d80b544c2_0_266"/>
          <p:cNvSpPr/>
          <p:nvPr/>
        </p:nvSpPr>
        <p:spPr>
          <a:xfrm>
            <a:off x="5471575" y="1958374"/>
            <a:ext cx="6132000" cy="934500"/>
          </a:xfrm>
          <a:prstGeom prst="roundRect">
            <a:avLst>
              <a:gd fmla="val 7195" name="adj"/>
            </a:avLst>
          </a:prstGeom>
          <a:solidFill>
            <a:srgbClr val="F6D5D5"/>
          </a:solidFill>
          <a:ln cap="flat" cmpd="sng" w="7550">
            <a:solidFill>
              <a:srgbClr val="DCBBBB"/>
            </a:solidFill>
            <a:prstDash val="solid"/>
            <a:round/>
            <a:headEnd len="sm" w="sm" type="none"/>
            <a:tailEnd len="sm" w="sm" type="none"/>
          </a:ln>
        </p:spPr>
        <p:txBody>
          <a:bodyPr anchorCtr="0" anchor="ctr" bIns="72525" lIns="72525" spcFirstLastPara="1" rIns="72525" wrap="square" tIns="72525">
            <a:noAutofit/>
          </a:bodyPr>
          <a:lstStyle/>
          <a:p>
            <a:pPr indent="0" lvl="0" marL="0" rtl="0" algn="l">
              <a:spcBef>
                <a:spcPts val="0"/>
              </a:spcBef>
              <a:spcAft>
                <a:spcPts val="0"/>
              </a:spcAft>
              <a:buNone/>
            </a:pPr>
            <a:r>
              <a:t/>
            </a:r>
            <a:endParaRPr/>
          </a:p>
        </p:txBody>
      </p:sp>
      <p:sp>
        <p:nvSpPr>
          <p:cNvPr id="473" name="Google Shape;473;g38d80b544c2_0_266"/>
          <p:cNvSpPr/>
          <p:nvPr/>
        </p:nvSpPr>
        <p:spPr>
          <a:xfrm>
            <a:off x="5637683" y="2124482"/>
            <a:ext cx="2700000" cy="249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547"/>
              <a:buFont typeface="Nunito Sans"/>
              <a:buNone/>
            </a:pPr>
            <a:r>
              <a:rPr b="0" i="0" lang="en-US" sz="1546" u="none" cap="none" strike="noStrike">
                <a:solidFill>
                  <a:srgbClr val="002060"/>
                </a:solidFill>
                <a:latin typeface="Nunito Sans"/>
                <a:ea typeface="Nunito Sans"/>
                <a:cs typeface="Nunito Sans"/>
                <a:sym typeface="Nunito Sans"/>
              </a:rPr>
              <a:t>High Impact / High Probability</a:t>
            </a:r>
            <a:endParaRPr b="0" i="0" sz="1546" u="none" cap="none" strike="noStrike"/>
          </a:p>
        </p:txBody>
      </p:sp>
      <p:sp>
        <p:nvSpPr>
          <p:cNvPr id="474" name="Google Shape;474;g38d80b544c2_0_266"/>
          <p:cNvSpPr/>
          <p:nvPr/>
        </p:nvSpPr>
        <p:spPr>
          <a:xfrm>
            <a:off x="5637683" y="2470579"/>
            <a:ext cx="5799600" cy="255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D1282E"/>
              </a:buClr>
              <a:buSzPts val="1229"/>
              <a:buFont typeface="Inter"/>
              <a:buNone/>
            </a:pPr>
            <a:r>
              <a:rPr b="0" i="0" lang="en-US" sz="1229" u="none" cap="none" strike="noStrike">
                <a:solidFill>
                  <a:srgbClr val="D1282E"/>
                </a:solidFill>
                <a:latin typeface="Inter"/>
                <a:ea typeface="Inter"/>
                <a:cs typeface="Inter"/>
                <a:sym typeface="Inter"/>
              </a:rPr>
              <a:t>Critical Priority:</a:t>
            </a:r>
            <a:r>
              <a:rPr b="0" i="0" lang="en-US" sz="1229" u="none" cap="none" strike="noStrike">
                <a:solidFill>
                  <a:srgbClr val="002060"/>
                </a:solidFill>
                <a:latin typeface="Inter"/>
                <a:ea typeface="Inter"/>
                <a:cs typeface="Inter"/>
                <a:sym typeface="Inter"/>
              </a:rPr>
              <a:t> Invest in prevention &amp; rapid recovery.</a:t>
            </a:r>
            <a:endParaRPr b="0" i="0" sz="1229" u="none" cap="none" strike="noStrike"/>
          </a:p>
        </p:txBody>
      </p:sp>
      <p:sp>
        <p:nvSpPr>
          <p:cNvPr id="475" name="Google Shape;475;g38d80b544c2_0_266"/>
          <p:cNvSpPr/>
          <p:nvPr/>
        </p:nvSpPr>
        <p:spPr>
          <a:xfrm>
            <a:off x="5471575" y="3052853"/>
            <a:ext cx="6132000" cy="934500"/>
          </a:xfrm>
          <a:prstGeom prst="roundRect">
            <a:avLst>
              <a:gd fmla="val 7195" name="adj"/>
            </a:avLst>
          </a:prstGeom>
          <a:solidFill>
            <a:srgbClr val="F6D5D5"/>
          </a:solidFill>
          <a:ln cap="flat" cmpd="sng" w="7550">
            <a:solidFill>
              <a:srgbClr val="DCBBBB"/>
            </a:solidFill>
            <a:prstDash val="solid"/>
            <a:round/>
            <a:headEnd len="sm" w="sm" type="none"/>
            <a:tailEnd len="sm" w="sm" type="none"/>
          </a:ln>
        </p:spPr>
        <p:txBody>
          <a:bodyPr anchorCtr="0" anchor="ctr" bIns="72525" lIns="72525" spcFirstLastPara="1" rIns="72525" wrap="square" tIns="72525">
            <a:noAutofit/>
          </a:bodyPr>
          <a:lstStyle/>
          <a:p>
            <a:pPr indent="0" lvl="0" marL="0" rtl="0" algn="l">
              <a:spcBef>
                <a:spcPts val="0"/>
              </a:spcBef>
              <a:spcAft>
                <a:spcPts val="0"/>
              </a:spcAft>
              <a:buNone/>
            </a:pPr>
            <a:r>
              <a:t/>
            </a:r>
            <a:endParaRPr/>
          </a:p>
        </p:txBody>
      </p:sp>
      <p:sp>
        <p:nvSpPr>
          <p:cNvPr id="476" name="Google Shape;476;g38d80b544c2_0_266"/>
          <p:cNvSpPr/>
          <p:nvPr/>
        </p:nvSpPr>
        <p:spPr>
          <a:xfrm>
            <a:off x="5637683" y="3218961"/>
            <a:ext cx="2656500" cy="249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547"/>
              <a:buFont typeface="Nunito Sans"/>
              <a:buNone/>
            </a:pPr>
            <a:r>
              <a:rPr b="0" i="0" lang="en-US" sz="1546" u="none" cap="none" strike="noStrike">
                <a:solidFill>
                  <a:srgbClr val="002060"/>
                </a:solidFill>
                <a:latin typeface="Nunito Sans"/>
                <a:ea typeface="Nunito Sans"/>
                <a:cs typeface="Nunito Sans"/>
                <a:sym typeface="Nunito Sans"/>
              </a:rPr>
              <a:t>High Impact / Low Probability</a:t>
            </a:r>
            <a:endParaRPr b="0" i="0" sz="1546" u="none" cap="none" strike="noStrike"/>
          </a:p>
        </p:txBody>
      </p:sp>
      <p:sp>
        <p:nvSpPr>
          <p:cNvPr id="477" name="Google Shape;477;g38d80b544c2_0_266"/>
          <p:cNvSpPr/>
          <p:nvPr/>
        </p:nvSpPr>
        <p:spPr>
          <a:xfrm>
            <a:off x="5637683" y="3565058"/>
            <a:ext cx="5799600" cy="255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B42827"/>
              </a:buClr>
              <a:buSzPts val="1229"/>
              <a:buFont typeface="Inter"/>
              <a:buNone/>
            </a:pPr>
            <a:r>
              <a:rPr b="0" i="0" lang="en-US" sz="1229" u="none" cap="none" strike="noStrike">
                <a:solidFill>
                  <a:srgbClr val="B42827"/>
                </a:solidFill>
                <a:latin typeface="Inter"/>
                <a:ea typeface="Inter"/>
                <a:cs typeface="Inter"/>
                <a:sym typeface="Inter"/>
              </a:rPr>
              <a:t>High Priority:</a:t>
            </a:r>
            <a:r>
              <a:rPr b="0" i="0" lang="en-US" sz="1229" u="none" cap="none" strike="noStrike">
                <a:solidFill>
                  <a:srgbClr val="002060"/>
                </a:solidFill>
                <a:latin typeface="Inter"/>
                <a:ea typeface="Inter"/>
                <a:cs typeface="Inter"/>
                <a:sym typeface="Inter"/>
              </a:rPr>
              <a:t> Develop strong, tested recovery plans.</a:t>
            </a:r>
            <a:endParaRPr b="0" i="0" sz="1229" u="none" cap="none" strike="noStrike"/>
          </a:p>
        </p:txBody>
      </p:sp>
      <p:sp>
        <p:nvSpPr>
          <p:cNvPr id="478" name="Google Shape;478;g38d80b544c2_0_266"/>
          <p:cNvSpPr/>
          <p:nvPr/>
        </p:nvSpPr>
        <p:spPr>
          <a:xfrm>
            <a:off x="5471575" y="4147332"/>
            <a:ext cx="6132000" cy="934500"/>
          </a:xfrm>
          <a:prstGeom prst="roundRect">
            <a:avLst>
              <a:gd fmla="val 7195" name="adj"/>
            </a:avLst>
          </a:prstGeom>
          <a:solidFill>
            <a:srgbClr val="F6D5D5"/>
          </a:solidFill>
          <a:ln cap="flat" cmpd="sng" w="7550">
            <a:solidFill>
              <a:srgbClr val="DCBBBB"/>
            </a:solidFill>
            <a:prstDash val="solid"/>
            <a:round/>
            <a:headEnd len="sm" w="sm" type="none"/>
            <a:tailEnd len="sm" w="sm" type="none"/>
          </a:ln>
        </p:spPr>
        <p:txBody>
          <a:bodyPr anchorCtr="0" anchor="ctr" bIns="72525" lIns="72525" spcFirstLastPara="1" rIns="72525" wrap="square" tIns="72525">
            <a:noAutofit/>
          </a:bodyPr>
          <a:lstStyle/>
          <a:p>
            <a:pPr indent="0" lvl="0" marL="0" rtl="0" algn="l">
              <a:spcBef>
                <a:spcPts val="0"/>
              </a:spcBef>
              <a:spcAft>
                <a:spcPts val="0"/>
              </a:spcAft>
              <a:buNone/>
            </a:pPr>
            <a:r>
              <a:t/>
            </a:r>
            <a:endParaRPr/>
          </a:p>
        </p:txBody>
      </p:sp>
      <p:sp>
        <p:nvSpPr>
          <p:cNvPr id="479" name="Google Shape;479;g38d80b544c2_0_266"/>
          <p:cNvSpPr/>
          <p:nvPr/>
        </p:nvSpPr>
        <p:spPr>
          <a:xfrm>
            <a:off x="5637683" y="4313440"/>
            <a:ext cx="2656500" cy="249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547"/>
              <a:buFont typeface="Nunito Sans"/>
              <a:buNone/>
            </a:pPr>
            <a:r>
              <a:rPr b="0" i="0" lang="en-US" sz="1546" u="none" cap="none" strike="noStrike">
                <a:solidFill>
                  <a:srgbClr val="002060"/>
                </a:solidFill>
                <a:latin typeface="Nunito Sans"/>
                <a:ea typeface="Nunito Sans"/>
                <a:cs typeface="Nunito Sans"/>
                <a:sym typeface="Nunito Sans"/>
              </a:rPr>
              <a:t>Low Impact / High Probability</a:t>
            </a:r>
            <a:endParaRPr b="0" i="0" sz="1546" u="none" cap="none" strike="noStrike"/>
          </a:p>
        </p:txBody>
      </p:sp>
      <p:sp>
        <p:nvSpPr>
          <p:cNvPr id="480" name="Google Shape;480;g38d80b544c2_0_266"/>
          <p:cNvSpPr/>
          <p:nvPr/>
        </p:nvSpPr>
        <p:spPr>
          <a:xfrm>
            <a:off x="5637683" y="4659537"/>
            <a:ext cx="5799600" cy="255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8E8E90"/>
              </a:buClr>
              <a:buSzPts val="1229"/>
              <a:buFont typeface="Inter"/>
              <a:buNone/>
            </a:pPr>
            <a:r>
              <a:rPr b="0" i="0" lang="en-US" sz="1229" u="none" cap="none" strike="noStrike">
                <a:solidFill>
                  <a:srgbClr val="8E8E90"/>
                </a:solidFill>
                <a:latin typeface="Inter"/>
                <a:ea typeface="Inter"/>
                <a:cs typeface="Inter"/>
                <a:sym typeface="Inter"/>
              </a:rPr>
              <a:t>Medium Priority:</a:t>
            </a:r>
            <a:r>
              <a:rPr b="0" i="0" lang="en-US" sz="1229" u="none" cap="none" strike="noStrike">
                <a:solidFill>
                  <a:srgbClr val="002060"/>
                </a:solidFill>
                <a:latin typeface="Inter"/>
                <a:ea typeface="Inter"/>
                <a:cs typeface="Inter"/>
                <a:sym typeface="Inter"/>
              </a:rPr>
              <a:t> Standard recovery; document workarounds.</a:t>
            </a:r>
            <a:endParaRPr b="0" i="0" sz="1229" u="none" cap="none" strike="noStrike"/>
          </a:p>
        </p:txBody>
      </p:sp>
      <p:sp>
        <p:nvSpPr>
          <p:cNvPr id="481" name="Google Shape;481;g38d80b544c2_0_266"/>
          <p:cNvSpPr/>
          <p:nvPr/>
        </p:nvSpPr>
        <p:spPr>
          <a:xfrm>
            <a:off x="5471575" y="5241812"/>
            <a:ext cx="6132000" cy="934500"/>
          </a:xfrm>
          <a:prstGeom prst="roundRect">
            <a:avLst>
              <a:gd fmla="val 7195" name="adj"/>
            </a:avLst>
          </a:prstGeom>
          <a:solidFill>
            <a:srgbClr val="F6D5D5"/>
          </a:solidFill>
          <a:ln cap="flat" cmpd="sng" w="7550">
            <a:solidFill>
              <a:srgbClr val="DCBBBB"/>
            </a:solidFill>
            <a:prstDash val="solid"/>
            <a:round/>
            <a:headEnd len="sm" w="sm" type="none"/>
            <a:tailEnd len="sm" w="sm" type="none"/>
          </a:ln>
        </p:spPr>
        <p:txBody>
          <a:bodyPr anchorCtr="0" anchor="ctr" bIns="72525" lIns="72525" spcFirstLastPara="1" rIns="72525" wrap="square" tIns="72525">
            <a:noAutofit/>
          </a:bodyPr>
          <a:lstStyle/>
          <a:p>
            <a:pPr indent="0" lvl="0" marL="0" rtl="0" algn="l">
              <a:spcBef>
                <a:spcPts val="0"/>
              </a:spcBef>
              <a:spcAft>
                <a:spcPts val="0"/>
              </a:spcAft>
              <a:buNone/>
            </a:pPr>
            <a:r>
              <a:t/>
            </a:r>
            <a:endParaRPr/>
          </a:p>
        </p:txBody>
      </p:sp>
      <p:sp>
        <p:nvSpPr>
          <p:cNvPr id="482" name="Google Shape;482;g38d80b544c2_0_266"/>
          <p:cNvSpPr/>
          <p:nvPr/>
        </p:nvSpPr>
        <p:spPr>
          <a:xfrm>
            <a:off x="5637683" y="5407920"/>
            <a:ext cx="2612400" cy="2499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002060"/>
              </a:buClr>
              <a:buSzPts val="1547"/>
              <a:buFont typeface="Nunito Sans"/>
              <a:buNone/>
            </a:pPr>
            <a:r>
              <a:rPr b="0" i="0" lang="en-US" sz="1546" u="none" cap="none" strike="noStrike">
                <a:solidFill>
                  <a:srgbClr val="002060"/>
                </a:solidFill>
                <a:latin typeface="Nunito Sans"/>
                <a:ea typeface="Nunito Sans"/>
                <a:cs typeface="Nunito Sans"/>
                <a:sym typeface="Nunito Sans"/>
              </a:rPr>
              <a:t>Low Impact / Low Probability</a:t>
            </a:r>
            <a:endParaRPr b="0" i="0" sz="1546" u="none" cap="none" strike="noStrike"/>
          </a:p>
        </p:txBody>
      </p:sp>
      <p:sp>
        <p:nvSpPr>
          <p:cNvPr id="483" name="Google Shape;483;g38d80b544c2_0_266"/>
          <p:cNvSpPr/>
          <p:nvPr/>
        </p:nvSpPr>
        <p:spPr>
          <a:xfrm>
            <a:off x="5637683" y="5754017"/>
            <a:ext cx="5799600" cy="255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8E8E90"/>
              </a:buClr>
              <a:buSzPts val="1229"/>
              <a:buFont typeface="Inter"/>
              <a:buNone/>
            </a:pPr>
            <a:r>
              <a:rPr b="0" i="0" lang="en-US" sz="1229" u="none" cap="none" strike="noStrike">
                <a:solidFill>
                  <a:srgbClr val="8E8E90"/>
                </a:solidFill>
                <a:latin typeface="Inter"/>
                <a:ea typeface="Inter"/>
                <a:cs typeface="Inter"/>
                <a:sym typeface="Inter"/>
              </a:rPr>
              <a:t>Standard Priority:</a:t>
            </a:r>
            <a:r>
              <a:rPr b="0" i="0" lang="en-US" sz="1229" u="none" cap="none" strike="noStrike">
                <a:solidFill>
                  <a:srgbClr val="002060"/>
                </a:solidFill>
                <a:latin typeface="Inter"/>
                <a:ea typeface="Inter"/>
                <a:cs typeface="Inter"/>
                <a:sym typeface="Inter"/>
              </a:rPr>
              <a:t> Basic documentation, minimal resources.</a:t>
            </a:r>
            <a:endParaRPr b="0" i="0" sz="1229" u="none" cap="none" strike="noStrike"/>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38d80b544c2_0_28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490" name="Google Shape;490;g38d80b544c2_0_28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491" name="Google Shape;491;g38d80b544c2_0_287"/>
          <p:cNvPicPr preferRelativeResize="0"/>
          <p:nvPr/>
        </p:nvPicPr>
        <p:blipFill rotWithShape="1">
          <a:blip r:embed="rId3">
            <a:alphaModFix/>
          </a:blip>
          <a:srcRect b="0" l="0" r="0" t="0"/>
          <a:stretch/>
        </p:blipFill>
        <p:spPr>
          <a:xfrm>
            <a:off x="7726175" y="895100"/>
            <a:ext cx="3378524" cy="5067797"/>
          </a:xfrm>
          <a:prstGeom prst="rect">
            <a:avLst/>
          </a:prstGeom>
          <a:noFill/>
          <a:ln>
            <a:noFill/>
          </a:ln>
        </p:spPr>
      </p:pic>
      <p:sp>
        <p:nvSpPr>
          <p:cNvPr id="492" name="Google Shape;492;g38d80b544c2_0_287"/>
          <p:cNvSpPr/>
          <p:nvPr/>
        </p:nvSpPr>
        <p:spPr>
          <a:xfrm>
            <a:off x="330745" y="770235"/>
            <a:ext cx="5645700" cy="590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08"/>
              <a:buFont typeface="Nunito Sans"/>
              <a:buNone/>
            </a:pPr>
            <a:r>
              <a:rPr b="0" i="0" lang="en-US" sz="3708" u="none" cap="none" strike="noStrike">
                <a:solidFill>
                  <a:srgbClr val="D1282E"/>
                </a:solidFill>
                <a:latin typeface="Nunito Sans"/>
                <a:ea typeface="Nunito Sans"/>
                <a:cs typeface="Nunito Sans"/>
                <a:sym typeface="Nunito Sans"/>
              </a:rPr>
              <a:t>Cross-Department Review</a:t>
            </a:r>
            <a:endParaRPr b="0" i="0" sz="3708" u="none" cap="none" strike="noStrike"/>
          </a:p>
        </p:txBody>
      </p:sp>
      <p:sp>
        <p:nvSpPr>
          <p:cNvPr id="493" name="Google Shape;493;g38d80b544c2_0_287"/>
          <p:cNvSpPr/>
          <p:nvPr/>
        </p:nvSpPr>
        <p:spPr>
          <a:xfrm>
            <a:off x="330745" y="1644353"/>
            <a:ext cx="6297000" cy="907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58"/>
              <a:buFont typeface="Inter"/>
              <a:buNone/>
            </a:pPr>
            <a:r>
              <a:rPr b="0" i="0" lang="en-US" sz="1458" u="none" cap="none" strike="noStrike">
                <a:solidFill>
                  <a:srgbClr val="002060"/>
                </a:solidFill>
                <a:latin typeface="Inter"/>
                <a:ea typeface="Inter"/>
                <a:cs typeface="Inter"/>
                <a:sym typeface="Inter"/>
              </a:rPr>
              <a:t>Cross-functional review validates criticality rankings, ensuring accuracy and departmental consensus. This process identifies gaps, resolves disagreements, and builds alignment.</a:t>
            </a:r>
            <a:endParaRPr b="0" i="0" sz="1458" u="none" cap="none" strike="noStrike"/>
          </a:p>
        </p:txBody>
      </p:sp>
      <p:sp>
        <p:nvSpPr>
          <p:cNvPr id="494" name="Google Shape;494;g38d80b544c2_0_287"/>
          <p:cNvSpPr/>
          <p:nvPr/>
        </p:nvSpPr>
        <p:spPr>
          <a:xfrm>
            <a:off x="330745" y="2764235"/>
            <a:ext cx="6297000" cy="302400"/>
          </a:xfrm>
          <a:prstGeom prst="rect">
            <a:avLst/>
          </a:prstGeom>
          <a:noFill/>
          <a:ln>
            <a:noFill/>
          </a:ln>
        </p:spPr>
        <p:txBody>
          <a:bodyPr anchorCtr="0" anchor="t" bIns="0" lIns="0" spcFirstLastPara="1" rIns="0" wrap="square" tIns="0">
            <a:noAutofit/>
          </a:bodyPr>
          <a:lstStyle/>
          <a:p>
            <a:pPr indent="-285749" lvl="0" marL="285750" marR="0" rtl="0" algn="l">
              <a:lnSpc>
                <a:spcPct val="162857"/>
              </a:lnSpc>
              <a:spcBef>
                <a:spcPts val="0"/>
              </a:spcBef>
              <a:spcAft>
                <a:spcPts val="0"/>
              </a:spcAft>
              <a:buClr>
                <a:srgbClr val="002060"/>
              </a:buClr>
              <a:buSzPts val="1458"/>
              <a:buFont typeface="Inter"/>
              <a:buChar char="•"/>
            </a:pPr>
            <a:r>
              <a:rPr b="0" i="0" lang="en-US" sz="1458" u="none" cap="none" strike="noStrike">
                <a:solidFill>
                  <a:srgbClr val="002060"/>
                </a:solidFill>
                <a:latin typeface="Inter"/>
                <a:ea typeface="Inter"/>
                <a:cs typeface="Inter"/>
                <a:sym typeface="Inter"/>
              </a:rPr>
              <a:t>Involve representatives from all affected business units.</a:t>
            </a:r>
            <a:endParaRPr b="0" i="0" sz="1458" u="none" cap="none" strike="noStrike"/>
          </a:p>
        </p:txBody>
      </p:sp>
      <p:sp>
        <p:nvSpPr>
          <p:cNvPr id="495" name="Google Shape;495;g38d80b544c2_0_287"/>
          <p:cNvSpPr/>
          <p:nvPr/>
        </p:nvSpPr>
        <p:spPr>
          <a:xfrm>
            <a:off x="330745" y="3132733"/>
            <a:ext cx="6297000" cy="302400"/>
          </a:xfrm>
          <a:prstGeom prst="rect">
            <a:avLst/>
          </a:prstGeom>
          <a:noFill/>
          <a:ln>
            <a:noFill/>
          </a:ln>
        </p:spPr>
        <p:txBody>
          <a:bodyPr anchorCtr="0" anchor="t" bIns="0" lIns="0" spcFirstLastPara="1" rIns="0" wrap="square" tIns="0">
            <a:noAutofit/>
          </a:bodyPr>
          <a:lstStyle/>
          <a:p>
            <a:pPr indent="-285749" lvl="0" marL="285750" marR="0" rtl="0" algn="l">
              <a:lnSpc>
                <a:spcPct val="162857"/>
              </a:lnSpc>
              <a:spcBef>
                <a:spcPts val="0"/>
              </a:spcBef>
              <a:spcAft>
                <a:spcPts val="0"/>
              </a:spcAft>
              <a:buClr>
                <a:srgbClr val="002060"/>
              </a:buClr>
              <a:buSzPts val="1458"/>
              <a:buFont typeface="Inter"/>
              <a:buChar char="•"/>
            </a:pPr>
            <a:r>
              <a:rPr b="0" i="0" lang="en-US" sz="1458" u="none" cap="none" strike="noStrike">
                <a:solidFill>
                  <a:srgbClr val="002060"/>
                </a:solidFill>
                <a:latin typeface="Inter"/>
                <a:ea typeface="Inter"/>
                <a:cs typeface="Inter"/>
                <a:sym typeface="Inter"/>
              </a:rPr>
              <a:t>Review scoring rationale and assessment criteria.</a:t>
            </a:r>
            <a:endParaRPr b="0" i="0" sz="1458" u="none" cap="none" strike="noStrike"/>
          </a:p>
        </p:txBody>
      </p:sp>
      <p:sp>
        <p:nvSpPr>
          <p:cNvPr id="496" name="Google Shape;496;g38d80b544c2_0_287"/>
          <p:cNvSpPr/>
          <p:nvPr/>
        </p:nvSpPr>
        <p:spPr>
          <a:xfrm>
            <a:off x="330745" y="3501232"/>
            <a:ext cx="6297000" cy="302400"/>
          </a:xfrm>
          <a:prstGeom prst="rect">
            <a:avLst/>
          </a:prstGeom>
          <a:noFill/>
          <a:ln>
            <a:noFill/>
          </a:ln>
        </p:spPr>
        <p:txBody>
          <a:bodyPr anchorCtr="0" anchor="t" bIns="0" lIns="0" spcFirstLastPara="1" rIns="0" wrap="square" tIns="0">
            <a:noAutofit/>
          </a:bodyPr>
          <a:lstStyle/>
          <a:p>
            <a:pPr indent="-285749" lvl="0" marL="285750" marR="0" rtl="0" algn="l">
              <a:lnSpc>
                <a:spcPct val="162857"/>
              </a:lnSpc>
              <a:spcBef>
                <a:spcPts val="0"/>
              </a:spcBef>
              <a:spcAft>
                <a:spcPts val="0"/>
              </a:spcAft>
              <a:buClr>
                <a:srgbClr val="002060"/>
              </a:buClr>
              <a:buSzPts val="1458"/>
              <a:buFont typeface="Inter"/>
              <a:buChar char="•"/>
            </a:pPr>
            <a:r>
              <a:rPr b="0" i="0" lang="en-US" sz="1458" u="none" cap="none" strike="noStrike">
                <a:solidFill>
                  <a:srgbClr val="002060"/>
                </a:solidFill>
                <a:latin typeface="Inter"/>
                <a:ea typeface="Inter"/>
                <a:cs typeface="Inter"/>
                <a:sym typeface="Inter"/>
              </a:rPr>
              <a:t>Validate dependency relationships.</a:t>
            </a:r>
            <a:endParaRPr b="0" i="0" sz="1458" u="none" cap="none" strike="noStrike"/>
          </a:p>
        </p:txBody>
      </p:sp>
      <p:sp>
        <p:nvSpPr>
          <p:cNvPr id="497" name="Google Shape;497;g38d80b544c2_0_287"/>
          <p:cNvSpPr/>
          <p:nvPr/>
        </p:nvSpPr>
        <p:spPr>
          <a:xfrm>
            <a:off x="330745" y="3869731"/>
            <a:ext cx="6297000" cy="302400"/>
          </a:xfrm>
          <a:prstGeom prst="rect">
            <a:avLst/>
          </a:prstGeom>
          <a:noFill/>
          <a:ln>
            <a:noFill/>
          </a:ln>
        </p:spPr>
        <p:txBody>
          <a:bodyPr anchorCtr="0" anchor="t" bIns="0" lIns="0" spcFirstLastPara="1" rIns="0" wrap="square" tIns="0">
            <a:noAutofit/>
          </a:bodyPr>
          <a:lstStyle/>
          <a:p>
            <a:pPr indent="-285749" lvl="0" marL="285750" marR="0" rtl="0" algn="l">
              <a:lnSpc>
                <a:spcPct val="162857"/>
              </a:lnSpc>
              <a:spcBef>
                <a:spcPts val="0"/>
              </a:spcBef>
              <a:spcAft>
                <a:spcPts val="0"/>
              </a:spcAft>
              <a:buClr>
                <a:srgbClr val="002060"/>
              </a:buClr>
              <a:buSzPts val="1458"/>
              <a:buFont typeface="Inter"/>
              <a:buChar char="•"/>
            </a:pPr>
            <a:r>
              <a:rPr b="0" i="0" lang="en-US" sz="1458" u="none" cap="none" strike="noStrike">
                <a:solidFill>
                  <a:srgbClr val="002060"/>
                </a:solidFill>
                <a:latin typeface="Inter"/>
                <a:ea typeface="Inter"/>
                <a:cs typeface="Inter"/>
                <a:sym typeface="Inter"/>
              </a:rPr>
              <a:t>Facilitate discussion to resolve discrepancies.</a:t>
            </a:r>
            <a:endParaRPr b="0" i="0" sz="1458" u="none" cap="none" strike="noStrike"/>
          </a:p>
        </p:txBody>
      </p:sp>
      <p:sp>
        <p:nvSpPr>
          <p:cNvPr id="498" name="Google Shape;498;g38d80b544c2_0_287"/>
          <p:cNvSpPr/>
          <p:nvPr/>
        </p:nvSpPr>
        <p:spPr>
          <a:xfrm>
            <a:off x="330745" y="4238229"/>
            <a:ext cx="6297000" cy="302400"/>
          </a:xfrm>
          <a:prstGeom prst="rect">
            <a:avLst/>
          </a:prstGeom>
          <a:noFill/>
          <a:ln>
            <a:noFill/>
          </a:ln>
        </p:spPr>
        <p:txBody>
          <a:bodyPr anchorCtr="0" anchor="t" bIns="0" lIns="0" spcFirstLastPara="1" rIns="0" wrap="square" tIns="0">
            <a:noAutofit/>
          </a:bodyPr>
          <a:lstStyle/>
          <a:p>
            <a:pPr indent="-285749" lvl="0" marL="285750" marR="0" rtl="0" algn="l">
              <a:lnSpc>
                <a:spcPct val="162857"/>
              </a:lnSpc>
              <a:spcBef>
                <a:spcPts val="0"/>
              </a:spcBef>
              <a:spcAft>
                <a:spcPts val="0"/>
              </a:spcAft>
              <a:buClr>
                <a:srgbClr val="002060"/>
              </a:buClr>
              <a:buSzPts val="1458"/>
              <a:buFont typeface="Inter"/>
              <a:buChar char="•"/>
            </a:pPr>
            <a:r>
              <a:rPr b="0" i="0" lang="en-US" sz="1458" u="none" cap="none" strike="noStrike">
                <a:solidFill>
                  <a:srgbClr val="002060"/>
                </a:solidFill>
                <a:latin typeface="Inter"/>
                <a:ea typeface="Inter"/>
                <a:cs typeface="Inter"/>
                <a:sym typeface="Inter"/>
              </a:rPr>
              <a:t>Document assumptions and decision criteria.</a:t>
            </a:r>
            <a:endParaRPr b="0" i="0" sz="1458" u="none" cap="none" strike="noStrike"/>
          </a:p>
        </p:txBody>
      </p:sp>
      <p:sp>
        <p:nvSpPr>
          <p:cNvPr id="499" name="Google Shape;499;g38d80b544c2_0_287"/>
          <p:cNvSpPr/>
          <p:nvPr/>
        </p:nvSpPr>
        <p:spPr>
          <a:xfrm>
            <a:off x="330745" y="4606728"/>
            <a:ext cx="6297000" cy="302400"/>
          </a:xfrm>
          <a:prstGeom prst="rect">
            <a:avLst/>
          </a:prstGeom>
          <a:noFill/>
          <a:ln>
            <a:noFill/>
          </a:ln>
        </p:spPr>
        <p:txBody>
          <a:bodyPr anchorCtr="0" anchor="t" bIns="0" lIns="0" spcFirstLastPara="1" rIns="0" wrap="square" tIns="0">
            <a:noAutofit/>
          </a:bodyPr>
          <a:lstStyle/>
          <a:p>
            <a:pPr indent="-285749" lvl="0" marL="285750" marR="0" rtl="0" algn="l">
              <a:lnSpc>
                <a:spcPct val="162857"/>
              </a:lnSpc>
              <a:spcBef>
                <a:spcPts val="0"/>
              </a:spcBef>
              <a:spcAft>
                <a:spcPts val="0"/>
              </a:spcAft>
              <a:buClr>
                <a:srgbClr val="002060"/>
              </a:buClr>
              <a:buSzPts val="1458"/>
              <a:buFont typeface="Inter"/>
              <a:buChar char="•"/>
            </a:pPr>
            <a:r>
              <a:rPr b="0" i="0" lang="en-US" sz="1458" u="none" cap="none" strike="noStrike">
                <a:solidFill>
                  <a:srgbClr val="002060"/>
                </a:solidFill>
                <a:latin typeface="Inter"/>
                <a:ea typeface="Inter"/>
                <a:cs typeface="Inter"/>
                <a:sym typeface="Inter"/>
              </a:rPr>
              <a:t>Obtain leadership endorsement for commitment.</a:t>
            </a:r>
            <a:endParaRPr b="0" i="0" sz="1458" u="none" cap="none" strike="noStrike"/>
          </a:p>
        </p:txBody>
      </p:sp>
      <p:sp>
        <p:nvSpPr>
          <p:cNvPr id="500" name="Google Shape;500;g38d80b544c2_0_287"/>
          <p:cNvSpPr/>
          <p:nvPr/>
        </p:nvSpPr>
        <p:spPr>
          <a:xfrm>
            <a:off x="330745" y="5121772"/>
            <a:ext cx="6297000" cy="1105500"/>
          </a:xfrm>
          <a:prstGeom prst="roundRect">
            <a:avLst>
              <a:gd fmla="val 7181" name="adj"/>
            </a:avLst>
          </a:prstGeom>
          <a:solidFill>
            <a:srgbClr val="F1C0C0"/>
          </a:solidFill>
          <a:ln>
            <a:noFill/>
          </a:ln>
        </p:spPr>
        <p:txBody>
          <a:bodyPr anchorCtr="0" anchor="ctr" bIns="76175" lIns="76175" spcFirstLastPara="1" rIns="76175" wrap="square" tIns="76175">
            <a:noAutofit/>
          </a:bodyPr>
          <a:lstStyle/>
          <a:p>
            <a:pPr indent="0" lvl="0" marL="0" rtl="0" algn="l">
              <a:spcBef>
                <a:spcPts val="0"/>
              </a:spcBef>
              <a:spcAft>
                <a:spcPts val="0"/>
              </a:spcAft>
              <a:buNone/>
            </a:pPr>
            <a:r>
              <a:t/>
            </a:r>
            <a:endParaRPr/>
          </a:p>
        </p:txBody>
      </p:sp>
      <p:pic>
        <p:nvPicPr>
          <p:cNvPr descr="preencoded.png" id="501" name="Google Shape;501;g38d80b544c2_0_287"/>
          <p:cNvPicPr preferRelativeResize="0"/>
          <p:nvPr/>
        </p:nvPicPr>
        <p:blipFill rotWithShape="1">
          <a:blip r:embed="rId4">
            <a:alphaModFix/>
          </a:blip>
          <a:srcRect b="0" l="0" r="0" t="0"/>
          <a:stretch/>
        </p:blipFill>
        <p:spPr>
          <a:xfrm>
            <a:off x="519757" y="5408515"/>
            <a:ext cx="236240" cy="189012"/>
          </a:xfrm>
          <a:prstGeom prst="rect">
            <a:avLst/>
          </a:prstGeom>
          <a:noFill/>
          <a:ln>
            <a:noFill/>
          </a:ln>
        </p:spPr>
      </p:pic>
      <p:sp>
        <p:nvSpPr>
          <p:cNvPr id="502" name="Google Shape;502;g38d80b544c2_0_287"/>
          <p:cNvSpPr/>
          <p:nvPr/>
        </p:nvSpPr>
        <p:spPr>
          <a:xfrm>
            <a:off x="945009" y="5358012"/>
            <a:ext cx="5493900" cy="604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0000"/>
              </a:buClr>
              <a:buSzPts val="1458"/>
              <a:buFont typeface="Inter"/>
              <a:buNone/>
            </a:pPr>
            <a:r>
              <a:rPr b="1" i="0" lang="en-US" sz="1458" u="none" cap="none" strike="noStrike">
                <a:solidFill>
                  <a:srgbClr val="000000"/>
                </a:solidFill>
                <a:latin typeface="Inter"/>
                <a:ea typeface="Inter"/>
                <a:cs typeface="Inter"/>
                <a:sym typeface="Inter"/>
              </a:rPr>
              <a:t>Best Practice:</a:t>
            </a:r>
            <a:r>
              <a:rPr b="0" i="0" lang="en-US" sz="1458" u="none" cap="none" strike="noStrike">
                <a:solidFill>
                  <a:srgbClr val="000000"/>
                </a:solidFill>
                <a:latin typeface="Inter"/>
                <a:ea typeface="Inter"/>
                <a:cs typeface="Inter"/>
                <a:sym typeface="Inter"/>
              </a:rPr>
              <a:t> Separate initial scoring from validation review to prevent groupthink.</a:t>
            </a:r>
            <a:endParaRPr b="0" i="0" sz="1458" u="none" cap="none" strike="noStrike"/>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38d80b544c2_0_30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09" name="Google Shape;509;g38d80b544c2_0_30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10" name="Google Shape;510;g38d80b544c2_0_305"/>
          <p:cNvSpPr/>
          <p:nvPr/>
        </p:nvSpPr>
        <p:spPr>
          <a:xfrm>
            <a:off x="432781" y="502950"/>
            <a:ext cx="5368500" cy="617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73"/>
              <a:buFont typeface="Nunito Sans"/>
              <a:buNone/>
            </a:pPr>
            <a:r>
              <a:rPr b="0" i="0" lang="en-US" sz="3873" u="none" cap="none" strike="noStrike">
                <a:solidFill>
                  <a:srgbClr val="D1282E"/>
                </a:solidFill>
                <a:latin typeface="Nunito Sans"/>
                <a:ea typeface="Nunito Sans"/>
                <a:cs typeface="Nunito Sans"/>
                <a:sym typeface="Nunito Sans"/>
              </a:rPr>
              <a:t>Common Ranking Errors</a:t>
            </a:r>
            <a:endParaRPr b="0" i="0" sz="3873" u="none" cap="none" strike="noStrike"/>
          </a:p>
        </p:txBody>
      </p:sp>
      <p:sp>
        <p:nvSpPr>
          <p:cNvPr id="511" name="Google Shape;511;g38d80b544c2_0_305"/>
          <p:cNvSpPr/>
          <p:nvPr/>
        </p:nvSpPr>
        <p:spPr>
          <a:xfrm>
            <a:off x="432781" y="1514746"/>
            <a:ext cx="11352900" cy="631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3"/>
              <a:buFont typeface="Inter"/>
              <a:buNone/>
            </a:pPr>
            <a:r>
              <a:rPr b="0" i="0" lang="en-US" sz="1523" u="none" cap="none" strike="noStrike">
                <a:solidFill>
                  <a:srgbClr val="002060"/>
                </a:solidFill>
                <a:latin typeface="Inter"/>
                <a:ea typeface="Inter"/>
                <a:cs typeface="Inter"/>
                <a:sym typeface="Inter"/>
              </a:rPr>
              <a:t>Understanding typical mistakes helps organizations avoid biases that undermine prioritization efforts. These often reflect organizational politics over objective impact analysis.</a:t>
            </a:r>
            <a:endParaRPr b="0" i="0" sz="1523" u="none" cap="none" strike="noStrike"/>
          </a:p>
        </p:txBody>
      </p:sp>
      <p:sp>
        <p:nvSpPr>
          <p:cNvPr id="512" name="Google Shape;512;g38d80b544c2_0_305"/>
          <p:cNvSpPr/>
          <p:nvPr/>
        </p:nvSpPr>
        <p:spPr>
          <a:xfrm>
            <a:off x="432781" y="2368601"/>
            <a:ext cx="3652800" cy="1822500"/>
          </a:xfrm>
          <a:prstGeom prst="roundRect">
            <a:avLst>
              <a:gd fmla="val 6988" name="adj"/>
            </a:avLst>
          </a:prstGeom>
          <a:solidFill>
            <a:srgbClr val="FFFFFF"/>
          </a:solidFill>
          <a:ln cap="flat" cmpd="sng" w="26525">
            <a:solidFill>
              <a:srgbClr val="DCBBBB"/>
            </a:solidFill>
            <a:prstDash val="solid"/>
            <a:round/>
            <a:headEnd len="sm" w="sm" type="none"/>
            <a:tailEnd len="sm" w="sm" type="none"/>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13" name="Google Shape;513;g38d80b544c2_0_305"/>
          <p:cNvSpPr/>
          <p:nvPr/>
        </p:nvSpPr>
        <p:spPr>
          <a:xfrm>
            <a:off x="406250" y="2368601"/>
            <a:ext cx="106200" cy="1822500"/>
          </a:xfrm>
          <a:prstGeom prst="roundRect">
            <a:avLst>
              <a:gd fmla="val 78139" name="adj"/>
            </a:avLst>
          </a:prstGeom>
          <a:solidFill>
            <a:srgbClr val="B42827"/>
          </a:solidFill>
          <a:ln>
            <a:noFill/>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14" name="Google Shape;514;g38d80b544c2_0_305"/>
          <p:cNvSpPr/>
          <p:nvPr/>
        </p:nvSpPr>
        <p:spPr>
          <a:xfrm>
            <a:off x="736331" y="2592557"/>
            <a:ext cx="3121200" cy="308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15"/>
              <a:buFont typeface="Nunito Sans"/>
              <a:buNone/>
            </a:pPr>
            <a:r>
              <a:rPr b="0" i="0" lang="en-US" sz="1914" u="none" cap="none" strike="noStrike">
                <a:solidFill>
                  <a:srgbClr val="002060"/>
                </a:solidFill>
                <a:latin typeface="Nunito Sans"/>
                <a:ea typeface="Nunito Sans"/>
                <a:cs typeface="Nunito Sans"/>
                <a:sym typeface="Nunito Sans"/>
              </a:rPr>
              <a:t>Overrating Visible Functions</a:t>
            </a:r>
            <a:endParaRPr b="0" i="0" sz="1914" u="none" cap="none" strike="noStrike"/>
          </a:p>
        </p:txBody>
      </p:sp>
      <p:sp>
        <p:nvSpPr>
          <p:cNvPr id="515" name="Google Shape;515;g38d80b544c2_0_305"/>
          <p:cNvSpPr/>
          <p:nvPr/>
        </p:nvSpPr>
        <p:spPr>
          <a:xfrm>
            <a:off x="736331" y="3019433"/>
            <a:ext cx="3125100" cy="947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3"/>
              <a:buFont typeface="Inter"/>
              <a:buNone/>
            </a:pPr>
            <a:r>
              <a:rPr b="0" i="0" lang="en-US" sz="1523" u="none" cap="none" strike="noStrike">
                <a:solidFill>
                  <a:srgbClr val="002060"/>
                </a:solidFill>
                <a:latin typeface="Inter"/>
                <a:ea typeface="Inter"/>
                <a:cs typeface="Inter"/>
                <a:sym typeface="Inter"/>
              </a:rPr>
              <a:t>Prioritizing high-profile functions while undervaluing essential but less visible ones.</a:t>
            </a:r>
            <a:endParaRPr b="0" i="0" sz="1523" u="none" cap="none" strike="noStrike"/>
          </a:p>
        </p:txBody>
      </p:sp>
      <p:sp>
        <p:nvSpPr>
          <p:cNvPr id="516" name="Google Shape;516;g38d80b544c2_0_305"/>
          <p:cNvSpPr/>
          <p:nvPr/>
        </p:nvSpPr>
        <p:spPr>
          <a:xfrm>
            <a:off x="4282861" y="2368601"/>
            <a:ext cx="3652800" cy="1822500"/>
          </a:xfrm>
          <a:prstGeom prst="roundRect">
            <a:avLst>
              <a:gd fmla="val 6988" name="adj"/>
            </a:avLst>
          </a:prstGeom>
          <a:solidFill>
            <a:srgbClr val="FFFFFF"/>
          </a:solidFill>
          <a:ln cap="flat" cmpd="sng" w="26525">
            <a:solidFill>
              <a:srgbClr val="DCBBBB"/>
            </a:solidFill>
            <a:prstDash val="solid"/>
            <a:round/>
            <a:headEnd len="sm" w="sm" type="none"/>
            <a:tailEnd len="sm" w="sm" type="none"/>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17" name="Google Shape;517;g38d80b544c2_0_305"/>
          <p:cNvSpPr/>
          <p:nvPr/>
        </p:nvSpPr>
        <p:spPr>
          <a:xfrm>
            <a:off x="4256330" y="2368601"/>
            <a:ext cx="106200" cy="1822500"/>
          </a:xfrm>
          <a:prstGeom prst="roundRect">
            <a:avLst>
              <a:gd fmla="val 78139" name="adj"/>
            </a:avLst>
          </a:prstGeom>
          <a:solidFill>
            <a:srgbClr val="B42827"/>
          </a:solidFill>
          <a:ln>
            <a:noFill/>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18" name="Google Shape;518;g38d80b544c2_0_305"/>
          <p:cNvSpPr/>
          <p:nvPr/>
        </p:nvSpPr>
        <p:spPr>
          <a:xfrm>
            <a:off x="4586411" y="2592557"/>
            <a:ext cx="2544300" cy="308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15"/>
              <a:buFont typeface="Nunito Sans"/>
              <a:buNone/>
            </a:pPr>
            <a:r>
              <a:rPr b="0" i="0" lang="en-US" sz="1914" u="none" cap="none" strike="noStrike">
                <a:solidFill>
                  <a:srgbClr val="002060"/>
                </a:solidFill>
                <a:latin typeface="Nunito Sans"/>
                <a:ea typeface="Nunito Sans"/>
                <a:cs typeface="Nunito Sans"/>
                <a:sym typeface="Nunito Sans"/>
              </a:rPr>
              <a:t>Ignoring Dependencies</a:t>
            </a:r>
            <a:endParaRPr b="0" i="0" sz="1914" u="none" cap="none" strike="noStrike"/>
          </a:p>
        </p:txBody>
      </p:sp>
      <p:sp>
        <p:nvSpPr>
          <p:cNvPr id="519" name="Google Shape;519;g38d80b544c2_0_305"/>
          <p:cNvSpPr/>
          <p:nvPr/>
        </p:nvSpPr>
        <p:spPr>
          <a:xfrm>
            <a:off x="4586411" y="3019433"/>
            <a:ext cx="3125100" cy="947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3"/>
              <a:buFont typeface="Inter"/>
              <a:buNone/>
            </a:pPr>
            <a:r>
              <a:rPr b="0" i="0" lang="en-US" sz="1523" u="none" cap="none" strike="noStrike">
                <a:solidFill>
                  <a:srgbClr val="002060"/>
                </a:solidFill>
                <a:latin typeface="Inter"/>
                <a:ea typeface="Inter"/>
                <a:cs typeface="Inter"/>
                <a:sym typeface="Inter"/>
              </a:rPr>
              <a:t>Overlooking critical lower-level functions that support multiple high-impact processes.</a:t>
            </a:r>
            <a:endParaRPr b="0" i="0" sz="1523" u="none" cap="none" strike="noStrike"/>
          </a:p>
        </p:txBody>
      </p:sp>
      <p:sp>
        <p:nvSpPr>
          <p:cNvPr id="520" name="Google Shape;520;g38d80b544c2_0_305"/>
          <p:cNvSpPr/>
          <p:nvPr/>
        </p:nvSpPr>
        <p:spPr>
          <a:xfrm>
            <a:off x="8132940" y="2368601"/>
            <a:ext cx="3652800" cy="1822500"/>
          </a:xfrm>
          <a:prstGeom prst="roundRect">
            <a:avLst>
              <a:gd fmla="val 6988" name="adj"/>
            </a:avLst>
          </a:prstGeom>
          <a:solidFill>
            <a:srgbClr val="FFFFFF"/>
          </a:solidFill>
          <a:ln cap="flat" cmpd="sng" w="26525">
            <a:solidFill>
              <a:srgbClr val="DCBBBB"/>
            </a:solidFill>
            <a:prstDash val="solid"/>
            <a:round/>
            <a:headEnd len="sm" w="sm" type="none"/>
            <a:tailEnd len="sm" w="sm" type="none"/>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21" name="Google Shape;521;g38d80b544c2_0_305"/>
          <p:cNvSpPr/>
          <p:nvPr/>
        </p:nvSpPr>
        <p:spPr>
          <a:xfrm>
            <a:off x="8106409" y="2368601"/>
            <a:ext cx="106200" cy="1822500"/>
          </a:xfrm>
          <a:prstGeom prst="roundRect">
            <a:avLst>
              <a:gd fmla="val 78139" name="adj"/>
            </a:avLst>
          </a:prstGeom>
          <a:solidFill>
            <a:srgbClr val="B42827"/>
          </a:solidFill>
          <a:ln>
            <a:noFill/>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22" name="Google Shape;522;g38d80b544c2_0_305"/>
          <p:cNvSpPr/>
          <p:nvPr/>
        </p:nvSpPr>
        <p:spPr>
          <a:xfrm>
            <a:off x="8436490" y="2592557"/>
            <a:ext cx="2468100" cy="308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15"/>
              <a:buFont typeface="Nunito Sans"/>
              <a:buNone/>
            </a:pPr>
            <a:r>
              <a:rPr b="0" i="0" lang="en-US" sz="1914" u="none" cap="none" strike="noStrike">
                <a:solidFill>
                  <a:srgbClr val="002060"/>
                </a:solidFill>
                <a:latin typeface="Nunito Sans"/>
                <a:ea typeface="Nunito Sans"/>
                <a:cs typeface="Nunito Sans"/>
                <a:sym typeface="Nunito Sans"/>
              </a:rPr>
              <a:t>Political Influence</a:t>
            </a:r>
            <a:endParaRPr b="0" i="0" sz="1914" u="none" cap="none" strike="noStrike"/>
          </a:p>
        </p:txBody>
      </p:sp>
      <p:sp>
        <p:nvSpPr>
          <p:cNvPr id="523" name="Google Shape;523;g38d80b544c2_0_305"/>
          <p:cNvSpPr/>
          <p:nvPr/>
        </p:nvSpPr>
        <p:spPr>
          <a:xfrm>
            <a:off x="8436490" y="3019433"/>
            <a:ext cx="3125100" cy="947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3"/>
              <a:buFont typeface="Inter"/>
              <a:buNone/>
            </a:pPr>
            <a:r>
              <a:rPr b="0" i="0" lang="en-US" sz="1523" u="none" cap="none" strike="noStrike">
                <a:solidFill>
                  <a:srgbClr val="002060"/>
                </a:solidFill>
                <a:latin typeface="Inter"/>
                <a:ea typeface="Inter"/>
                <a:cs typeface="Inter"/>
                <a:sym typeface="Inter"/>
              </a:rPr>
              <a:t>Allowing politics or departmental pressure to override objective assessment criteria.</a:t>
            </a:r>
            <a:endParaRPr b="0" i="0" sz="1523" u="none" cap="none" strike="noStrike"/>
          </a:p>
        </p:txBody>
      </p:sp>
      <p:sp>
        <p:nvSpPr>
          <p:cNvPr id="524" name="Google Shape;524;g38d80b544c2_0_305"/>
          <p:cNvSpPr/>
          <p:nvPr/>
        </p:nvSpPr>
        <p:spPr>
          <a:xfrm>
            <a:off x="432781" y="4388461"/>
            <a:ext cx="3652800" cy="1822500"/>
          </a:xfrm>
          <a:prstGeom prst="roundRect">
            <a:avLst>
              <a:gd fmla="val 6988" name="adj"/>
            </a:avLst>
          </a:prstGeom>
          <a:solidFill>
            <a:srgbClr val="FFFFFF"/>
          </a:solidFill>
          <a:ln cap="flat" cmpd="sng" w="26525">
            <a:solidFill>
              <a:srgbClr val="DCBBBB"/>
            </a:solidFill>
            <a:prstDash val="solid"/>
            <a:round/>
            <a:headEnd len="sm" w="sm" type="none"/>
            <a:tailEnd len="sm" w="sm" type="none"/>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25" name="Google Shape;525;g38d80b544c2_0_305"/>
          <p:cNvSpPr/>
          <p:nvPr/>
        </p:nvSpPr>
        <p:spPr>
          <a:xfrm>
            <a:off x="406250" y="4388461"/>
            <a:ext cx="106200" cy="1822500"/>
          </a:xfrm>
          <a:prstGeom prst="roundRect">
            <a:avLst>
              <a:gd fmla="val 78139" name="adj"/>
            </a:avLst>
          </a:prstGeom>
          <a:solidFill>
            <a:srgbClr val="B42827"/>
          </a:solidFill>
          <a:ln>
            <a:noFill/>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26" name="Google Shape;526;g38d80b544c2_0_305"/>
          <p:cNvSpPr/>
          <p:nvPr/>
        </p:nvSpPr>
        <p:spPr>
          <a:xfrm>
            <a:off x="736331" y="4612418"/>
            <a:ext cx="2637900" cy="308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15"/>
              <a:buFont typeface="Nunito Sans"/>
              <a:buNone/>
            </a:pPr>
            <a:r>
              <a:rPr b="0" i="0" lang="en-US" sz="1914" u="none" cap="none" strike="noStrike">
                <a:solidFill>
                  <a:srgbClr val="002060"/>
                </a:solidFill>
                <a:latin typeface="Nunito Sans"/>
                <a:ea typeface="Nunito Sans"/>
                <a:cs typeface="Nunito Sans"/>
                <a:sym typeface="Nunito Sans"/>
              </a:rPr>
              <a:t>Single Dimension Focus</a:t>
            </a:r>
            <a:endParaRPr b="0" i="0" sz="1914" u="none" cap="none" strike="noStrike"/>
          </a:p>
        </p:txBody>
      </p:sp>
      <p:sp>
        <p:nvSpPr>
          <p:cNvPr id="527" name="Google Shape;527;g38d80b544c2_0_305"/>
          <p:cNvSpPr/>
          <p:nvPr/>
        </p:nvSpPr>
        <p:spPr>
          <a:xfrm>
            <a:off x="736331" y="5039294"/>
            <a:ext cx="3125100" cy="947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3"/>
              <a:buFont typeface="Inter"/>
              <a:buNone/>
            </a:pPr>
            <a:r>
              <a:rPr b="0" i="0" lang="en-US" sz="1523" u="none" cap="none" strike="noStrike">
                <a:solidFill>
                  <a:srgbClr val="002060"/>
                </a:solidFill>
                <a:latin typeface="Inter"/>
                <a:ea typeface="Inter"/>
                <a:cs typeface="Inter"/>
                <a:sym typeface="Inter"/>
              </a:rPr>
              <a:t>Focusing on one impact category (e.g., financial), neglecting other critical dimensions.</a:t>
            </a:r>
            <a:endParaRPr b="0" i="0" sz="1523" u="none" cap="none" strike="noStrike"/>
          </a:p>
        </p:txBody>
      </p:sp>
      <p:sp>
        <p:nvSpPr>
          <p:cNvPr id="528" name="Google Shape;528;g38d80b544c2_0_305"/>
          <p:cNvSpPr/>
          <p:nvPr/>
        </p:nvSpPr>
        <p:spPr>
          <a:xfrm>
            <a:off x="4282861" y="4388461"/>
            <a:ext cx="3652800" cy="1822500"/>
          </a:xfrm>
          <a:prstGeom prst="roundRect">
            <a:avLst>
              <a:gd fmla="val 6988" name="adj"/>
            </a:avLst>
          </a:prstGeom>
          <a:solidFill>
            <a:srgbClr val="FFFFFF"/>
          </a:solidFill>
          <a:ln cap="flat" cmpd="sng" w="26525">
            <a:solidFill>
              <a:srgbClr val="DCBBBB"/>
            </a:solidFill>
            <a:prstDash val="solid"/>
            <a:round/>
            <a:headEnd len="sm" w="sm" type="none"/>
            <a:tailEnd len="sm" w="sm" type="none"/>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29" name="Google Shape;529;g38d80b544c2_0_305"/>
          <p:cNvSpPr/>
          <p:nvPr/>
        </p:nvSpPr>
        <p:spPr>
          <a:xfrm>
            <a:off x="4256330" y="4388461"/>
            <a:ext cx="106200" cy="1822500"/>
          </a:xfrm>
          <a:prstGeom prst="roundRect">
            <a:avLst>
              <a:gd fmla="val 78139" name="adj"/>
            </a:avLst>
          </a:prstGeom>
          <a:solidFill>
            <a:srgbClr val="B42827"/>
          </a:solidFill>
          <a:ln>
            <a:noFill/>
          </a:ln>
        </p:spPr>
        <p:txBody>
          <a:bodyPr anchorCtr="0" anchor="ctr" bIns="79575" lIns="79575" spcFirstLastPara="1" rIns="79575" wrap="square" tIns="79575">
            <a:noAutofit/>
          </a:bodyPr>
          <a:lstStyle/>
          <a:p>
            <a:pPr indent="0" lvl="0" marL="0" rtl="0" algn="l">
              <a:spcBef>
                <a:spcPts val="0"/>
              </a:spcBef>
              <a:spcAft>
                <a:spcPts val="0"/>
              </a:spcAft>
              <a:buNone/>
            </a:pPr>
            <a:r>
              <a:t/>
            </a:r>
            <a:endParaRPr/>
          </a:p>
        </p:txBody>
      </p:sp>
      <p:sp>
        <p:nvSpPr>
          <p:cNvPr id="530" name="Google Shape;530;g38d80b544c2_0_305"/>
          <p:cNvSpPr/>
          <p:nvPr/>
        </p:nvSpPr>
        <p:spPr>
          <a:xfrm>
            <a:off x="4586411" y="4612418"/>
            <a:ext cx="2468100" cy="308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15"/>
              <a:buFont typeface="Nunito Sans"/>
              <a:buNone/>
            </a:pPr>
            <a:r>
              <a:rPr b="0" i="0" lang="en-US" sz="1914" u="none" cap="none" strike="noStrike">
                <a:solidFill>
                  <a:srgbClr val="002060"/>
                </a:solidFill>
                <a:latin typeface="Nunito Sans"/>
                <a:ea typeface="Nunito Sans"/>
                <a:cs typeface="Nunito Sans"/>
                <a:sym typeface="Nunito Sans"/>
              </a:rPr>
              <a:t>Static Assessment</a:t>
            </a:r>
            <a:endParaRPr b="0" i="0" sz="1914" u="none" cap="none" strike="noStrike"/>
          </a:p>
        </p:txBody>
      </p:sp>
      <p:sp>
        <p:nvSpPr>
          <p:cNvPr id="531" name="Google Shape;531;g38d80b544c2_0_305"/>
          <p:cNvSpPr/>
          <p:nvPr/>
        </p:nvSpPr>
        <p:spPr>
          <a:xfrm>
            <a:off x="4586411" y="5039294"/>
            <a:ext cx="3125100" cy="947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23"/>
              <a:buFont typeface="Inter"/>
              <a:buNone/>
            </a:pPr>
            <a:r>
              <a:rPr b="0" i="0" lang="en-US" sz="1523" u="none" cap="none" strike="noStrike">
                <a:solidFill>
                  <a:srgbClr val="002060"/>
                </a:solidFill>
                <a:latin typeface="Inter"/>
                <a:ea typeface="Inter"/>
                <a:cs typeface="Inter"/>
                <a:sym typeface="Inter"/>
              </a:rPr>
              <a:t>Assuming criticality is constant, ignoring changes due to timing or external factors.</a:t>
            </a:r>
            <a:endParaRPr b="0" i="0" sz="1523" u="none" cap="none" strike="noStrike"/>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38d80b544c2_0_333"/>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38" name="Google Shape;538;g38d80b544c2_0_333"/>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39" name="Google Shape;539;g38d80b544c2_0_333"/>
          <p:cNvPicPr preferRelativeResize="0"/>
          <p:nvPr/>
        </p:nvPicPr>
        <p:blipFill rotWithShape="1">
          <a:blip r:embed="rId3">
            <a:alphaModFix/>
          </a:blip>
          <a:srcRect b="0" l="0" r="0" t="0"/>
          <a:stretch/>
        </p:blipFill>
        <p:spPr>
          <a:xfrm>
            <a:off x="434800" y="428875"/>
            <a:ext cx="3694676" cy="5542025"/>
          </a:xfrm>
          <a:prstGeom prst="rect">
            <a:avLst/>
          </a:prstGeom>
          <a:noFill/>
          <a:ln>
            <a:noFill/>
          </a:ln>
        </p:spPr>
      </p:pic>
      <p:sp>
        <p:nvSpPr>
          <p:cNvPr id="540" name="Google Shape;540;g38d80b544c2_0_333"/>
          <p:cNvSpPr/>
          <p:nvPr/>
        </p:nvSpPr>
        <p:spPr>
          <a:xfrm>
            <a:off x="4839350" y="370575"/>
            <a:ext cx="6910800" cy="9816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D1282E"/>
              </a:buClr>
              <a:buSzPts val="3066"/>
              <a:buFont typeface="Nunito Sans"/>
              <a:buNone/>
            </a:pPr>
            <a:r>
              <a:rPr b="0" i="0" lang="en-US" sz="3065" u="none" cap="none" strike="noStrike">
                <a:solidFill>
                  <a:srgbClr val="D1282E"/>
                </a:solidFill>
                <a:latin typeface="Nunito Sans"/>
                <a:ea typeface="Nunito Sans"/>
                <a:cs typeface="Nunito Sans"/>
                <a:sym typeface="Nunito Sans"/>
              </a:rPr>
              <a:t>Aligning Criticality with Recovery Time Objectives</a:t>
            </a:r>
            <a:endParaRPr b="0" i="0" sz="3065" u="none" cap="none" strike="noStrike"/>
          </a:p>
        </p:txBody>
      </p:sp>
      <p:sp>
        <p:nvSpPr>
          <p:cNvPr id="541" name="Google Shape;541;g38d80b544c2_0_333"/>
          <p:cNvSpPr/>
          <p:nvPr/>
        </p:nvSpPr>
        <p:spPr>
          <a:xfrm>
            <a:off x="4839350" y="1587734"/>
            <a:ext cx="6910800" cy="502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26"/>
              <a:buFont typeface="Inter"/>
              <a:buNone/>
            </a:pPr>
            <a:r>
              <a:rPr b="0" i="0" lang="en-US" sz="1226" u="none" cap="none" strike="noStrike">
                <a:solidFill>
                  <a:srgbClr val="002060"/>
                </a:solidFill>
                <a:latin typeface="Inter"/>
                <a:ea typeface="Inter"/>
                <a:cs typeface="Inter"/>
                <a:sym typeface="Inter"/>
              </a:rPr>
              <a:t>Criticality rankings directly determine Recovery Time Objectives (RTOs) and Recovery Point Objectives (RPOs). Higher criticality demands faster recovery and greater investment.</a:t>
            </a:r>
            <a:endParaRPr b="0" i="0" sz="1226" u="none" cap="none" strike="noStrike"/>
          </a:p>
        </p:txBody>
      </p:sp>
      <p:sp>
        <p:nvSpPr>
          <p:cNvPr id="542" name="Google Shape;542;g38d80b544c2_0_333"/>
          <p:cNvSpPr/>
          <p:nvPr/>
        </p:nvSpPr>
        <p:spPr>
          <a:xfrm>
            <a:off x="5016031" y="2266922"/>
            <a:ext cx="19800" cy="3520800"/>
          </a:xfrm>
          <a:prstGeom prst="roundRect">
            <a:avLst>
              <a:gd fmla="val 329436" name="adj"/>
            </a:avLst>
          </a:prstGeom>
          <a:solidFill>
            <a:srgbClr val="DCBBBB"/>
          </a:solidFill>
          <a:ln>
            <a:noFill/>
          </a:ln>
        </p:spPr>
        <p:txBody>
          <a:bodyPr anchorCtr="0" anchor="ctr" bIns="80100" lIns="80100" spcFirstLastPara="1" rIns="80100" wrap="square" tIns="80100">
            <a:noAutofit/>
          </a:bodyPr>
          <a:lstStyle/>
          <a:p>
            <a:pPr indent="0" lvl="0" marL="0" rtl="0" algn="l">
              <a:spcBef>
                <a:spcPts val="0"/>
              </a:spcBef>
              <a:spcAft>
                <a:spcPts val="0"/>
              </a:spcAft>
              <a:buNone/>
            </a:pPr>
            <a:r>
              <a:t/>
            </a:r>
            <a:endParaRPr/>
          </a:p>
        </p:txBody>
      </p:sp>
      <p:sp>
        <p:nvSpPr>
          <p:cNvPr id="543" name="Google Shape;543;g38d80b544c2_0_333"/>
          <p:cNvSpPr/>
          <p:nvPr/>
        </p:nvSpPr>
        <p:spPr>
          <a:xfrm>
            <a:off x="5172686" y="2433591"/>
            <a:ext cx="471300" cy="19800"/>
          </a:xfrm>
          <a:prstGeom prst="roundRect">
            <a:avLst>
              <a:gd fmla="val 329436" name="adj"/>
            </a:avLst>
          </a:prstGeom>
          <a:solidFill>
            <a:srgbClr val="DCBBBB"/>
          </a:solidFill>
          <a:ln>
            <a:noFill/>
          </a:ln>
        </p:spPr>
        <p:txBody>
          <a:bodyPr anchorCtr="0" anchor="ctr" bIns="80100" lIns="80100" spcFirstLastPara="1" rIns="80100" wrap="square" tIns="80100">
            <a:noAutofit/>
          </a:bodyPr>
          <a:lstStyle/>
          <a:p>
            <a:pPr indent="0" lvl="0" marL="0" rtl="0" algn="l">
              <a:spcBef>
                <a:spcPts val="0"/>
              </a:spcBef>
              <a:spcAft>
                <a:spcPts val="0"/>
              </a:spcAft>
              <a:buNone/>
            </a:pPr>
            <a:r>
              <a:t/>
            </a:r>
            <a:endParaRPr/>
          </a:p>
        </p:txBody>
      </p:sp>
      <p:sp>
        <p:nvSpPr>
          <p:cNvPr id="544" name="Google Shape;544;g38d80b544c2_0_333"/>
          <p:cNvSpPr/>
          <p:nvPr/>
        </p:nvSpPr>
        <p:spPr>
          <a:xfrm>
            <a:off x="4839350" y="2266922"/>
            <a:ext cx="353400" cy="353400"/>
          </a:xfrm>
          <a:prstGeom prst="roundRect">
            <a:avLst>
              <a:gd fmla="val 18669" name="adj"/>
            </a:avLst>
          </a:prstGeom>
          <a:solidFill>
            <a:srgbClr val="F6D5D5"/>
          </a:solidFill>
          <a:ln cap="flat" cmpd="sng" w="8350">
            <a:solidFill>
              <a:srgbClr val="DCBBBB"/>
            </a:solidFill>
            <a:prstDash val="solid"/>
            <a:round/>
            <a:headEnd len="sm" w="sm" type="none"/>
            <a:tailEnd len="sm" w="sm" type="none"/>
          </a:ln>
        </p:spPr>
        <p:txBody>
          <a:bodyPr anchorCtr="0" anchor="ctr" bIns="80100" lIns="80100" spcFirstLastPara="1" rIns="80100" wrap="square" tIns="80100">
            <a:noAutofit/>
          </a:bodyPr>
          <a:lstStyle/>
          <a:p>
            <a:pPr indent="0" lvl="0" marL="0" rtl="0" algn="l">
              <a:spcBef>
                <a:spcPts val="0"/>
              </a:spcBef>
              <a:spcAft>
                <a:spcPts val="0"/>
              </a:spcAft>
              <a:buNone/>
            </a:pPr>
            <a:r>
              <a:t/>
            </a:r>
            <a:endParaRPr/>
          </a:p>
        </p:txBody>
      </p:sp>
      <p:sp>
        <p:nvSpPr>
          <p:cNvPr id="545" name="Google Shape;545;g38d80b544c2_0_333"/>
          <p:cNvSpPr/>
          <p:nvPr/>
        </p:nvSpPr>
        <p:spPr>
          <a:xfrm>
            <a:off x="4898279" y="2296386"/>
            <a:ext cx="235200" cy="29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1840"/>
              <a:buFont typeface="Nunito Sans"/>
              <a:buNone/>
            </a:pPr>
            <a:r>
              <a:rPr b="0" i="0" lang="en-US" sz="1839" u="none" cap="none" strike="noStrike">
                <a:solidFill>
                  <a:srgbClr val="002060"/>
                </a:solidFill>
                <a:latin typeface="Nunito Sans"/>
                <a:ea typeface="Nunito Sans"/>
                <a:cs typeface="Nunito Sans"/>
                <a:sym typeface="Nunito Sans"/>
              </a:rPr>
              <a:t>1</a:t>
            </a:r>
            <a:endParaRPr b="0" i="0" sz="1839" u="none" cap="none" strike="noStrike"/>
          </a:p>
        </p:txBody>
      </p:sp>
      <p:sp>
        <p:nvSpPr>
          <p:cNvPr id="546" name="Google Shape;546;g38d80b544c2_0_333"/>
          <p:cNvSpPr/>
          <p:nvPr/>
        </p:nvSpPr>
        <p:spPr>
          <a:xfrm>
            <a:off x="5801394" y="2320844"/>
            <a:ext cx="1963200" cy="2451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2060"/>
              </a:buClr>
              <a:buSzPts val="1533"/>
              <a:buFont typeface="Nunito Sans"/>
              <a:buNone/>
            </a:pPr>
            <a:r>
              <a:rPr b="0" i="0" lang="en-US" sz="1532" u="none" cap="none" strike="noStrike">
                <a:solidFill>
                  <a:srgbClr val="002060"/>
                </a:solidFill>
                <a:latin typeface="Nunito Sans"/>
                <a:ea typeface="Nunito Sans"/>
                <a:cs typeface="Nunito Sans"/>
                <a:sym typeface="Nunito Sans"/>
              </a:rPr>
              <a:t>Critical (Score 4.5+)</a:t>
            </a:r>
            <a:endParaRPr b="0" i="0" sz="1532" u="none" cap="none" strike="noStrike"/>
          </a:p>
        </p:txBody>
      </p:sp>
      <p:sp>
        <p:nvSpPr>
          <p:cNvPr id="547" name="Google Shape;547;g38d80b544c2_0_333"/>
          <p:cNvSpPr/>
          <p:nvPr/>
        </p:nvSpPr>
        <p:spPr>
          <a:xfrm>
            <a:off x="5801394" y="2660335"/>
            <a:ext cx="5948400" cy="251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26"/>
              <a:buFont typeface="Inter"/>
              <a:buNone/>
            </a:pPr>
            <a:r>
              <a:rPr b="0" i="0" lang="en-US" sz="1226" u="none" cap="none" strike="noStrike">
                <a:solidFill>
                  <a:srgbClr val="002060"/>
                </a:solidFill>
                <a:latin typeface="Inter"/>
                <a:ea typeface="Inter"/>
                <a:cs typeface="Inter"/>
                <a:sym typeface="Inter"/>
              </a:rPr>
              <a:t>RTO: 1-4 hours (Hot site)</a:t>
            </a:r>
            <a:endParaRPr b="0" i="0" sz="1226" u="none" cap="none" strike="noStrike"/>
          </a:p>
        </p:txBody>
      </p:sp>
      <p:sp>
        <p:nvSpPr>
          <p:cNvPr id="548" name="Google Shape;548;g38d80b544c2_0_333"/>
          <p:cNvSpPr/>
          <p:nvPr/>
        </p:nvSpPr>
        <p:spPr>
          <a:xfrm>
            <a:off x="5172686" y="3392298"/>
            <a:ext cx="471300" cy="19800"/>
          </a:xfrm>
          <a:prstGeom prst="roundRect">
            <a:avLst>
              <a:gd fmla="val 329436" name="adj"/>
            </a:avLst>
          </a:prstGeom>
          <a:solidFill>
            <a:srgbClr val="DCBBBB"/>
          </a:solidFill>
          <a:ln>
            <a:noFill/>
          </a:ln>
        </p:spPr>
        <p:txBody>
          <a:bodyPr anchorCtr="0" anchor="ctr" bIns="80100" lIns="80100" spcFirstLastPara="1" rIns="80100" wrap="square" tIns="80100">
            <a:noAutofit/>
          </a:bodyPr>
          <a:lstStyle/>
          <a:p>
            <a:pPr indent="0" lvl="0" marL="0" rtl="0" algn="l">
              <a:spcBef>
                <a:spcPts val="0"/>
              </a:spcBef>
              <a:spcAft>
                <a:spcPts val="0"/>
              </a:spcAft>
              <a:buNone/>
            </a:pPr>
            <a:r>
              <a:t/>
            </a:r>
            <a:endParaRPr/>
          </a:p>
        </p:txBody>
      </p:sp>
      <p:sp>
        <p:nvSpPr>
          <p:cNvPr id="549" name="Google Shape;549;g38d80b544c2_0_333"/>
          <p:cNvSpPr/>
          <p:nvPr/>
        </p:nvSpPr>
        <p:spPr>
          <a:xfrm>
            <a:off x="4839350" y="3225629"/>
            <a:ext cx="353400" cy="353400"/>
          </a:xfrm>
          <a:prstGeom prst="roundRect">
            <a:avLst>
              <a:gd fmla="val 18669" name="adj"/>
            </a:avLst>
          </a:prstGeom>
          <a:solidFill>
            <a:srgbClr val="F6D5D5"/>
          </a:solidFill>
          <a:ln cap="flat" cmpd="sng" w="8350">
            <a:solidFill>
              <a:srgbClr val="DCBBBB"/>
            </a:solidFill>
            <a:prstDash val="solid"/>
            <a:round/>
            <a:headEnd len="sm" w="sm" type="none"/>
            <a:tailEnd len="sm" w="sm" type="none"/>
          </a:ln>
        </p:spPr>
        <p:txBody>
          <a:bodyPr anchorCtr="0" anchor="ctr" bIns="80100" lIns="80100" spcFirstLastPara="1" rIns="80100" wrap="square" tIns="80100">
            <a:noAutofit/>
          </a:bodyPr>
          <a:lstStyle/>
          <a:p>
            <a:pPr indent="0" lvl="0" marL="0" rtl="0" algn="l">
              <a:spcBef>
                <a:spcPts val="0"/>
              </a:spcBef>
              <a:spcAft>
                <a:spcPts val="0"/>
              </a:spcAft>
              <a:buNone/>
            </a:pPr>
            <a:r>
              <a:t/>
            </a:r>
            <a:endParaRPr/>
          </a:p>
        </p:txBody>
      </p:sp>
      <p:sp>
        <p:nvSpPr>
          <p:cNvPr id="550" name="Google Shape;550;g38d80b544c2_0_333"/>
          <p:cNvSpPr/>
          <p:nvPr/>
        </p:nvSpPr>
        <p:spPr>
          <a:xfrm>
            <a:off x="4898279" y="3255094"/>
            <a:ext cx="235200" cy="29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1840"/>
              <a:buFont typeface="Nunito Sans"/>
              <a:buNone/>
            </a:pPr>
            <a:r>
              <a:rPr b="0" i="0" lang="en-US" sz="1839" u="none" cap="none" strike="noStrike">
                <a:solidFill>
                  <a:srgbClr val="002060"/>
                </a:solidFill>
                <a:latin typeface="Nunito Sans"/>
                <a:ea typeface="Nunito Sans"/>
                <a:cs typeface="Nunito Sans"/>
                <a:sym typeface="Nunito Sans"/>
              </a:rPr>
              <a:t>2</a:t>
            </a:r>
            <a:endParaRPr b="0" i="0" sz="1839" u="none" cap="none" strike="noStrike"/>
          </a:p>
        </p:txBody>
      </p:sp>
      <p:sp>
        <p:nvSpPr>
          <p:cNvPr id="551" name="Google Shape;551;g38d80b544c2_0_333"/>
          <p:cNvSpPr/>
          <p:nvPr/>
        </p:nvSpPr>
        <p:spPr>
          <a:xfrm>
            <a:off x="5801394" y="3279552"/>
            <a:ext cx="1963200" cy="2451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2060"/>
              </a:buClr>
              <a:buSzPts val="1533"/>
              <a:buFont typeface="Nunito Sans"/>
              <a:buNone/>
            </a:pPr>
            <a:r>
              <a:rPr b="0" i="0" lang="en-US" sz="1532" u="none" cap="none" strike="noStrike">
                <a:solidFill>
                  <a:srgbClr val="002060"/>
                </a:solidFill>
                <a:latin typeface="Nunito Sans"/>
                <a:ea typeface="Nunito Sans"/>
                <a:cs typeface="Nunito Sans"/>
                <a:sym typeface="Nunito Sans"/>
              </a:rPr>
              <a:t>High (Score 3.5-4.4)</a:t>
            </a:r>
            <a:endParaRPr b="0" i="0" sz="1532" u="none" cap="none" strike="noStrike"/>
          </a:p>
        </p:txBody>
      </p:sp>
      <p:sp>
        <p:nvSpPr>
          <p:cNvPr id="552" name="Google Shape;552;g38d80b544c2_0_333"/>
          <p:cNvSpPr/>
          <p:nvPr/>
        </p:nvSpPr>
        <p:spPr>
          <a:xfrm>
            <a:off x="5801394" y="3619042"/>
            <a:ext cx="5948400" cy="251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26"/>
              <a:buFont typeface="Inter"/>
              <a:buNone/>
            </a:pPr>
            <a:r>
              <a:rPr b="0" i="0" lang="en-US" sz="1226" u="none" cap="none" strike="noStrike">
                <a:solidFill>
                  <a:srgbClr val="002060"/>
                </a:solidFill>
                <a:latin typeface="Inter"/>
                <a:ea typeface="Inter"/>
                <a:cs typeface="Inter"/>
                <a:sym typeface="Inter"/>
              </a:rPr>
              <a:t>RTO: 4-24 hours (Warm site)</a:t>
            </a:r>
            <a:endParaRPr b="0" i="0" sz="1226" u="none" cap="none" strike="noStrike"/>
          </a:p>
        </p:txBody>
      </p:sp>
      <p:sp>
        <p:nvSpPr>
          <p:cNvPr id="553" name="Google Shape;553;g38d80b544c2_0_333"/>
          <p:cNvSpPr/>
          <p:nvPr/>
        </p:nvSpPr>
        <p:spPr>
          <a:xfrm>
            <a:off x="5172686" y="4351006"/>
            <a:ext cx="471300" cy="19800"/>
          </a:xfrm>
          <a:prstGeom prst="roundRect">
            <a:avLst>
              <a:gd fmla="val 329436" name="adj"/>
            </a:avLst>
          </a:prstGeom>
          <a:solidFill>
            <a:srgbClr val="DCBBBB"/>
          </a:solidFill>
          <a:ln>
            <a:noFill/>
          </a:ln>
        </p:spPr>
        <p:txBody>
          <a:bodyPr anchorCtr="0" anchor="ctr" bIns="80100" lIns="80100" spcFirstLastPara="1" rIns="80100" wrap="square" tIns="80100">
            <a:noAutofit/>
          </a:bodyPr>
          <a:lstStyle/>
          <a:p>
            <a:pPr indent="0" lvl="0" marL="0" rtl="0" algn="l">
              <a:spcBef>
                <a:spcPts val="0"/>
              </a:spcBef>
              <a:spcAft>
                <a:spcPts val="0"/>
              </a:spcAft>
              <a:buNone/>
            </a:pPr>
            <a:r>
              <a:t/>
            </a:r>
            <a:endParaRPr/>
          </a:p>
        </p:txBody>
      </p:sp>
      <p:sp>
        <p:nvSpPr>
          <p:cNvPr id="554" name="Google Shape;554;g38d80b544c2_0_333"/>
          <p:cNvSpPr/>
          <p:nvPr/>
        </p:nvSpPr>
        <p:spPr>
          <a:xfrm>
            <a:off x="4839350" y="4184337"/>
            <a:ext cx="353400" cy="353400"/>
          </a:xfrm>
          <a:prstGeom prst="roundRect">
            <a:avLst>
              <a:gd fmla="val 18669" name="adj"/>
            </a:avLst>
          </a:prstGeom>
          <a:solidFill>
            <a:srgbClr val="F6D5D5"/>
          </a:solidFill>
          <a:ln cap="flat" cmpd="sng" w="8350">
            <a:solidFill>
              <a:srgbClr val="DCBBBB"/>
            </a:solidFill>
            <a:prstDash val="solid"/>
            <a:round/>
            <a:headEnd len="sm" w="sm" type="none"/>
            <a:tailEnd len="sm" w="sm" type="none"/>
          </a:ln>
        </p:spPr>
        <p:txBody>
          <a:bodyPr anchorCtr="0" anchor="ctr" bIns="80100" lIns="80100" spcFirstLastPara="1" rIns="80100" wrap="square" tIns="80100">
            <a:noAutofit/>
          </a:bodyPr>
          <a:lstStyle/>
          <a:p>
            <a:pPr indent="0" lvl="0" marL="0" rtl="0" algn="l">
              <a:spcBef>
                <a:spcPts val="0"/>
              </a:spcBef>
              <a:spcAft>
                <a:spcPts val="0"/>
              </a:spcAft>
              <a:buNone/>
            </a:pPr>
            <a:r>
              <a:t/>
            </a:r>
            <a:endParaRPr/>
          </a:p>
        </p:txBody>
      </p:sp>
      <p:sp>
        <p:nvSpPr>
          <p:cNvPr id="555" name="Google Shape;555;g38d80b544c2_0_333"/>
          <p:cNvSpPr/>
          <p:nvPr/>
        </p:nvSpPr>
        <p:spPr>
          <a:xfrm>
            <a:off x="4898279" y="4213802"/>
            <a:ext cx="235200" cy="29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1840"/>
              <a:buFont typeface="Nunito Sans"/>
              <a:buNone/>
            </a:pPr>
            <a:r>
              <a:rPr b="0" i="0" lang="en-US" sz="1839" u="none" cap="none" strike="noStrike">
                <a:solidFill>
                  <a:srgbClr val="002060"/>
                </a:solidFill>
                <a:latin typeface="Nunito Sans"/>
                <a:ea typeface="Nunito Sans"/>
                <a:cs typeface="Nunito Sans"/>
                <a:sym typeface="Nunito Sans"/>
              </a:rPr>
              <a:t>3</a:t>
            </a:r>
            <a:endParaRPr b="0" i="0" sz="1839" u="none" cap="none" strike="noStrike"/>
          </a:p>
        </p:txBody>
      </p:sp>
      <p:sp>
        <p:nvSpPr>
          <p:cNvPr id="556" name="Google Shape;556;g38d80b544c2_0_333"/>
          <p:cNvSpPr/>
          <p:nvPr/>
        </p:nvSpPr>
        <p:spPr>
          <a:xfrm>
            <a:off x="5801394" y="4238259"/>
            <a:ext cx="2071800" cy="2451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2060"/>
              </a:buClr>
              <a:buSzPts val="1533"/>
              <a:buFont typeface="Nunito Sans"/>
              <a:buNone/>
            </a:pPr>
            <a:r>
              <a:rPr b="0" i="0" lang="en-US" sz="1532" u="none" cap="none" strike="noStrike">
                <a:solidFill>
                  <a:srgbClr val="002060"/>
                </a:solidFill>
                <a:latin typeface="Nunito Sans"/>
                <a:ea typeface="Nunito Sans"/>
                <a:cs typeface="Nunito Sans"/>
                <a:sym typeface="Nunito Sans"/>
              </a:rPr>
              <a:t>Medium (Score 2.5-3.4)</a:t>
            </a:r>
            <a:endParaRPr b="0" i="0" sz="1532" u="none" cap="none" strike="noStrike"/>
          </a:p>
        </p:txBody>
      </p:sp>
      <p:sp>
        <p:nvSpPr>
          <p:cNvPr id="557" name="Google Shape;557;g38d80b544c2_0_333"/>
          <p:cNvSpPr/>
          <p:nvPr/>
        </p:nvSpPr>
        <p:spPr>
          <a:xfrm>
            <a:off x="5801394" y="4577749"/>
            <a:ext cx="5948400" cy="251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26"/>
              <a:buFont typeface="Inter"/>
              <a:buNone/>
            </a:pPr>
            <a:r>
              <a:rPr b="0" i="0" lang="en-US" sz="1226" u="none" cap="none" strike="noStrike">
                <a:solidFill>
                  <a:srgbClr val="002060"/>
                </a:solidFill>
                <a:latin typeface="Inter"/>
                <a:ea typeface="Inter"/>
                <a:cs typeface="Inter"/>
                <a:sym typeface="Inter"/>
              </a:rPr>
              <a:t>RTO: 1-3 days (Cold site)</a:t>
            </a:r>
            <a:endParaRPr b="0" i="0" sz="1226" u="none" cap="none" strike="noStrike"/>
          </a:p>
        </p:txBody>
      </p:sp>
      <p:sp>
        <p:nvSpPr>
          <p:cNvPr id="558" name="Google Shape;558;g38d80b544c2_0_333"/>
          <p:cNvSpPr/>
          <p:nvPr/>
        </p:nvSpPr>
        <p:spPr>
          <a:xfrm>
            <a:off x="5172686" y="5309713"/>
            <a:ext cx="471300" cy="19800"/>
          </a:xfrm>
          <a:prstGeom prst="roundRect">
            <a:avLst>
              <a:gd fmla="val 329436" name="adj"/>
            </a:avLst>
          </a:prstGeom>
          <a:solidFill>
            <a:srgbClr val="DCBBBB"/>
          </a:solidFill>
          <a:ln>
            <a:noFill/>
          </a:ln>
        </p:spPr>
        <p:txBody>
          <a:bodyPr anchorCtr="0" anchor="ctr" bIns="80100" lIns="80100" spcFirstLastPara="1" rIns="80100" wrap="square" tIns="80100">
            <a:noAutofit/>
          </a:bodyPr>
          <a:lstStyle/>
          <a:p>
            <a:pPr indent="0" lvl="0" marL="0" rtl="0" algn="l">
              <a:spcBef>
                <a:spcPts val="0"/>
              </a:spcBef>
              <a:spcAft>
                <a:spcPts val="0"/>
              </a:spcAft>
              <a:buNone/>
            </a:pPr>
            <a:r>
              <a:t/>
            </a:r>
            <a:endParaRPr/>
          </a:p>
        </p:txBody>
      </p:sp>
      <p:sp>
        <p:nvSpPr>
          <p:cNvPr id="559" name="Google Shape;559;g38d80b544c2_0_333"/>
          <p:cNvSpPr/>
          <p:nvPr/>
        </p:nvSpPr>
        <p:spPr>
          <a:xfrm>
            <a:off x="4839350" y="5143045"/>
            <a:ext cx="353400" cy="353400"/>
          </a:xfrm>
          <a:prstGeom prst="roundRect">
            <a:avLst>
              <a:gd fmla="val 18669" name="adj"/>
            </a:avLst>
          </a:prstGeom>
          <a:solidFill>
            <a:srgbClr val="F6D5D5"/>
          </a:solidFill>
          <a:ln cap="flat" cmpd="sng" w="8350">
            <a:solidFill>
              <a:srgbClr val="DCBBBB"/>
            </a:solidFill>
            <a:prstDash val="solid"/>
            <a:round/>
            <a:headEnd len="sm" w="sm" type="none"/>
            <a:tailEnd len="sm" w="sm" type="none"/>
          </a:ln>
        </p:spPr>
        <p:txBody>
          <a:bodyPr anchorCtr="0" anchor="ctr" bIns="80100" lIns="80100" spcFirstLastPara="1" rIns="80100" wrap="square" tIns="80100">
            <a:noAutofit/>
          </a:bodyPr>
          <a:lstStyle/>
          <a:p>
            <a:pPr indent="0" lvl="0" marL="0" rtl="0" algn="l">
              <a:spcBef>
                <a:spcPts val="0"/>
              </a:spcBef>
              <a:spcAft>
                <a:spcPts val="0"/>
              </a:spcAft>
              <a:buNone/>
            </a:pPr>
            <a:r>
              <a:t/>
            </a:r>
            <a:endParaRPr/>
          </a:p>
        </p:txBody>
      </p:sp>
      <p:sp>
        <p:nvSpPr>
          <p:cNvPr id="560" name="Google Shape;560;g38d80b544c2_0_333"/>
          <p:cNvSpPr/>
          <p:nvPr/>
        </p:nvSpPr>
        <p:spPr>
          <a:xfrm>
            <a:off x="4898279" y="5172509"/>
            <a:ext cx="235200" cy="294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2060"/>
              </a:buClr>
              <a:buSzPts val="1840"/>
              <a:buFont typeface="Nunito Sans"/>
              <a:buNone/>
            </a:pPr>
            <a:r>
              <a:rPr b="0" i="0" lang="en-US" sz="1839" u="none" cap="none" strike="noStrike">
                <a:solidFill>
                  <a:srgbClr val="002060"/>
                </a:solidFill>
                <a:latin typeface="Nunito Sans"/>
                <a:ea typeface="Nunito Sans"/>
                <a:cs typeface="Nunito Sans"/>
                <a:sym typeface="Nunito Sans"/>
              </a:rPr>
              <a:t>4</a:t>
            </a:r>
            <a:endParaRPr b="0" i="0" sz="1839" u="none" cap="none" strike="noStrike"/>
          </a:p>
        </p:txBody>
      </p:sp>
      <p:sp>
        <p:nvSpPr>
          <p:cNvPr id="561" name="Google Shape;561;g38d80b544c2_0_333"/>
          <p:cNvSpPr/>
          <p:nvPr/>
        </p:nvSpPr>
        <p:spPr>
          <a:xfrm>
            <a:off x="5801394" y="5196967"/>
            <a:ext cx="1963200" cy="2451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02060"/>
              </a:buClr>
              <a:buSzPts val="1533"/>
              <a:buFont typeface="Nunito Sans"/>
              <a:buNone/>
            </a:pPr>
            <a:r>
              <a:rPr b="0" i="0" lang="en-US" sz="1532" u="none" cap="none" strike="noStrike">
                <a:solidFill>
                  <a:srgbClr val="002060"/>
                </a:solidFill>
                <a:latin typeface="Nunito Sans"/>
                <a:ea typeface="Nunito Sans"/>
                <a:cs typeface="Nunito Sans"/>
                <a:sym typeface="Nunito Sans"/>
              </a:rPr>
              <a:t>Standard (Score &lt;2.5)</a:t>
            </a:r>
            <a:endParaRPr b="0" i="0" sz="1532" u="none" cap="none" strike="noStrike"/>
          </a:p>
        </p:txBody>
      </p:sp>
      <p:sp>
        <p:nvSpPr>
          <p:cNvPr id="562" name="Google Shape;562;g38d80b544c2_0_333"/>
          <p:cNvSpPr/>
          <p:nvPr/>
        </p:nvSpPr>
        <p:spPr>
          <a:xfrm>
            <a:off x="5801394" y="5536457"/>
            <a:ext cx="5948400" cy="251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26"/>
              <a:buFont typeface="Inter"/>
              <a:buNone/>
            </a:pPr>
            <a:r>
              <a:rPr b="0" i="0" lang="en-US" sz="1226" u="none" cap="none" strike="noStrike">
                <a:solidFill>
                  <a:srgbClr val="002060"/>
                </a:solidFill>
                <a:latin typeface="Inter"/>
                <a:ea typeface="Inter"/>
                <a:cs typeface="Inter"/>
                <a:sym typeface="Inter"/>
              </a:rPr>
              <a:t>RTO: 3-7 days (Standard recovery)</a:t>
            </a:r>
            <a:endParaRPr b="0" i="0" sz="1226" u="none" cap="none" strike="noStrike"/>
          </a:p>
        </p:txBody>
      </p:sp>
      <p:sp>
        <p:nvSpPr>
          <p:cNvPr id="563" name="Google Shape;563;g38d80b544c2_0_333"/>
          <p:cNvSpPr/>
          <p:nvPr/>
        </p:nvSpPr>
        <p:spPr>
          <a:xfrm>
            <a:off x="4839350" y="5964391"/>
            <a:ext cx="6910800" cy="5025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2060"/>
              </a:buClr>
              <a:buSzPts val="1226"/>
              <a:buFont typeface="Inter"/>
              <a:buNone/>
            </a:pPr>
            <a:r>
              <a:rPr b="0" i="0" lang="en-US" sz="1226" u="none" cap="none" strike="noStrike">
                <a:solidFill>
                  <a:srgbClr val="002060"/>
                </a:solidFill>
                <a:latin typeface="Inter"/>
                <a:ea typeface="Inter"/>
                <a:cs typeface="Inter"/>
                <a:sym typeface="Inter"/>
              </a:rPr>
              <a:t>These RTO guidelines are starting points; refine them based on specific business needs and resources.</a:t>
            </a:r>
            <a:endParaRPr b="0" i="0" sz="1226" u="none" cap="none" strike="noStrike"/>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38d80b544c2_0_36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70" name="Google Shape;570;g38d80b544c2_0_36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571" name="Google Shape;571;g38d80b544c2_0_364"/>
          <p:cNvPicPr preferRelativeResize="0"/>
          <p:nvPr/>
        </p:nvPicPr>
        <p:blipFill rotWithShape="1">
          <a:blip r:embed="rId3">
            <a:alphaModFix/>
          </a:blip>
          <a:srcRect b="0" l="0" r="0" t="0"/>
          <a:stretch/>
        </p:blipFill>
        <p:spPr>
          <a:xfrm>
            <a:off x="7884724" y="1169722"/>
            <a:ext cx="3147325" cy="4720977"/>
          </a:xfrm>
          <a:prstGeom prst="rect">
            <a:avLst/>
          </a:prstGeom>
          <a:noFill/>
          <a:ln>
            <a:noFill/>
          </a:ln>
        </p:spPr>
      </p:pic>
      <p:sp>
        <p:nvSpPr>
          <p:cNvPr id="572" name="Google Shape;572;g38d80b544c2_0_364"/>
          <p:cNvSpPr/>
          <p:nvPr/>
        </p:nvSpPr>
        <p:spPr>
          <a:xfrm>
            <a:off x="279400" y="1032154"/>
            <a:ext cx="6184200" cy="6246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21"/>
              <a:buFont typeface="Nunito Sans"/>
              <a:buNone/>
            </a:pPr>
            <a:r>
              <a:rPr b="0" i="0" lang="en-US" sz="3921" u="none" cap="none" strike="noStrike">
                <a:solidFill>
                  <a:srgbClr val="D1282E"/>
                </a:solidFill>
                <a:latin typeface="Nunito Sans"/>
                <a:ea typeface="Nunito Sans"/>
                <a:cs typeface="Nunito Sans"/>
                <a:sym typeface="Nunito Sans"/>
              </a:rPr>
              <a:t>Using Criticality in Planning</a:t>
            </a:r>
            <a:endParaRPr b="0" i="0" sz="3921" u="none" cap="none" strike="noStrike"/>
          </a:p>
        </p:txBody>
      </p:sp>
      <p:sp>
        <p:nvSpPr>
          <p:cNvPr id="573" name="Google Shape;573;g38d80b544c2_0_364"/>
          <p:cNvSpPr/>
          <p:nvPr/>
        </p:nvSpPr>
        <p:spPr>
          <a:xfrm>
            <a:off x="279400" y="1956420"/>
            <a:ext cx="6658200" cy="639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42"/>
              <a:buFont typeface="Inter"/>
              <a:buNone/>
            </a:pPr>
            <a:r>
              <a:rPr b="0" i="0" lang="en-US" sz="1542" u="none" cap="none" strike="noStrike">
                <a:solidFill>
                  <a:srgbClr val="002060"/>
                </a:solidFill>
                <a:latin typeface="Inter"/>
                <a:ea typeface="Inter"/>
                <a:cs typeface="Inter"/>
                <a:sym typeface="Inter"/>
              </a:rPr>
              <a:t>Criticality informs all aspects of business continuity planning, from recovery sequencing to investment decisions.</a:t>
            </a:r>
            <a:endParaRPr b="0" i="0" sz="1542" u="none" cap="none" strike="noStrike"/>
          </a:p>
        </p:txBody>
      </p:sp>
      <p:sp>
        <p:nvSpPr>
          <p:cNvPr id="574" name="Google Shape;574;g38d80b544c2_0_364"/>
          <p:cNvSpPr/>
          <p:nvPr/>
        </p:nvSpPr>
        <p:spPr>
          <a:xfrm>
            <a:off x="279400" y="2820781"/>
            <a:ext cx="6658200" cy="319800"/>
          </a:xfrm>
          <a:prstGeom prst="rect">
            <a:avLst/>
          </a:prstGeom>
          <a:noFill/>
          <a:ln>
            <a:noFill/>
          </a:ln>
        </p:spPr>
        <p:txBody>
          <a:bodyPr anchorCtr="0" anchor="t" bIns="0" lIns="0" spcFirstLastPara="1" rIns="0" wrap="square" tIns="0">
            <a:noAutofit/>
          </a:bodyPr>
          <a:lstStyle/>
          <a:p>
            <a:pPr indent="-302143" lvl="0" marL="302143" marR="0" rtl="0" algn="l">
              <a:lnSpc>
                <a:spcPct val="162857"/>
              </a:lnSpc>
              <a:spcBef>
                <a:spcPts val="0"/>
              </a:spcBef>
              <a:spcAft>
                <a:spcPts val="0"/>
              </a:spcAft>
              <a:buClr>
                <a:srgbClr val="002060"/>
              </a:buClr>
              <a:buSzPts val="1542"/>
              <a:buFont typeface="Inter"/>
              <a:buChar char="•"/>
            </a:pPr>
            <a:r>
              <a:rPr b="0" i="0" lang="en-US" sz="1542" u="none" cap="none" strike="noStrike">
                <a:solidFill>
                  <a:srgbClr val="002060"/>
                </a:solidFill>
                <a:latin typeface="Inter"/>
                <a:ea typeface="Inter"/>
                <a:cs typeface="Inter"/>
                <a:sym typeface="Inter"/>
              </a:rPr>
              <a:t>Investment: Infrastructure, redundancy, recovery.</a:t>
            </a:r>
            <a:endParaRPr b="0" i="0" sz="1542" u="none" cap="none" strike="noStrike"/>
          </a:p>
        </p:txBody>
      </p:sp>
      <p:sp>
        <p:nvSpPr>
          <p:cNvPr id="575" name="Google Shape;575;g38d80b544c2_0_364"/>
          <p:cNvSpPr/>
          <p:nvPr/>
        </p:nvSpPr>
        <p:spPr>
          <a:xfrm>
            <a:off x="279400" y="3210420"/>
            <a:ext cx="6658200" cy="319800"/>
          </a:xfrm>
          <a:prstGeom prst="rect">
            <a:avLst/>
          </a:prstGeom>
          <a:noFill/>
          <a:ln>
            <a:noFill/>
          </a:ln>
        </p:spPr>
        <p:txBody>
          <a:bodyPr anchorCtr="0" anchor="t" bIns="0" lIns="0" spcFirstLastPara="1" rIns="0" wrap="square" tIns="0">
            <a:noAutofit/>
          </a:bodyPr>
          <a:lstStyle/>
          <a:p>
            <a:pPr indent="-302143" lvl="0" marL="302143" marR="0" rtl="0" algn="l">
              <a:lnSpc>
                <a:spcPct val="162857"/>
              </a:lnSpc>
              <a:spcBef>
                <a:spcPts val="0"/>
              </a:spcBef>
              <a:spcAft>
                <a:spcPts val="0"/>
              </a:spcAft>
              <a:buClr>
                <a:srgbClr val="002060"/>
              </a:buClr>
              <a:buSzPts val="1542"/>
              <a:buFont typeface="Inter"/>
              <a:buChar char="•"/>
            </a:pPr>
            <a:r>
              <a:rPr b="0" i="0" lang="en-US" sz="1542" u="none" cap="none" strike="noStrike">
                <a:solidFill>
                  <a:srgbClr val="002060"/>
                </a:solidFill>
                <a:latin typeface="Inter"/>
                <a:ea typeface="Inter"/>
                <a:cs typeface="Inter"/>
                <a:sym typeface="Inter"/>
              </a:rPr>
              <a:t>Staffing: Crisis response, recovery expertise.</a:t>
            </a:r>
            <a:endParaRPr b="0" i="0" sz="1542" u="none" cap="none" strike="noStrike"/>
          </a:p>
        </p:txBody>
      </p:sp>
      <p:sp>
        <p:nvSpPr>
          <p:cNvPr id="576" name="Google Shape;576;g38d80b544c2_0_364"/>
          <p:cNvSpPr/>
          <p:nvPr/>
        </p:nvSpPr>
        <p:spPr>
          <a:xfrm>
            <a:off x="279400" y="3600058"/>
            <a:ext cx="6658200" cy="319800"/>
          </a:xfrm>
          <a:prstGeom prst="rect">
            <a:avLst/>
          </a:prstGeom>
          <a:noFill/>
          <a:ln>
            <a:noFill/>
          </a:ln>
        </p:spPr>
        <p:txBody>
          <a:bodyPr anchorCtr="0" anchor="t" bIns="0" lIns="0" spcFirstLastPara="1" rIns="0" wrap="square" tIns="0">
            <a:noAutofit/>
          </a:bodyPr>
          <a:lstStyle/>
          <a:p>
            <a:pPr indent="-302143" lvl="0" marL="302143" marR="0" rtl="0" algn="l">
              <a:lnSpc>
                <a:spcPct val="162857"/>
              </a:lnSpc>
              <a:spcBef>
                <a:spcPts val="0"/>
              </a:spcBef>
              <a:spcAft>
                <a:spcPts val="0"/>
              </a:spcAft>
              <a:buClr>
                <a:srgbClr val="002060"/>
              </a:buClr>
              <a:buSzPts val="1542"/>
              <a:buFont typeface="Inter"/>
              <a:buChar char="•"/>
            </a:pPr>
            <a:r>
              <a:rPr b="0" i="0" lang="en-US" sz="1542" u="none" cap="none" strike="noStrike">
                <a:solidFill>
                  <a:srgbClr val="002060"/>
                </a:solidFill>
                <a:latin typeface="Inter"/>
                <a:ea typeface="Inter"/>
                <a:cs typeface="Inter"/>
                <a:sym typeface="Inter"/>
              </a:rPr>
              <a:t>Testing: Prioritize high-impact scenarios.</a:t>
            </a:r>
            <a:endParaRPr b="0" i="0" sz="1542" u="none" cap="none" strike="noStrike"/>
          </a:p>
        </p:txBody>
      </p:sp>
      <p:sp>
        <p:nvSpPr>
          <p:cNvPr id="577" name="Google Shape;577;g38d80b544c2_0_364"/>
          <p:cNvSpPr/>
          <p:nvPr/>
        </p:nvSpPr>
        <p:spPr>
          <a:xfrm>
            <a:off x="279400" y="3989697"/>
            <a:ext cx="6658200" cy="319800"/>
          </a:xfrm>
          <a:prstGeom prst="rect">
            <a:avLst/>
          </a:prstGeom>
          <a:noFill/>
          <a:ln>
            <a:noFill/>
          </a:ln>
        </p:spPr>
        <p:txBody>
          <a:bodyPr anchorCtr="0" anchor="t" bIns="0" lIns="0" spcFirstLastPara="1" rIns="0" wrap="square" tIns="0">
            <a:noAutofit/>
          </a:bodyPr>
          <a:lstStyle/>
          <a:p>
            <a:pPr indent="-302143" lvl="0" marL="302143" marR="0" rtl="0" algn="l">
              <a:lnSpc>
                <a:spcPct val="162857"/>
              </a:lnSpc>
              <a:spcBef>
                <a:spcPts val="0"/>
              </a:spcBef>
              <a:spcAft>
                <a:spcPts val="0"/>
              </a:spcAft>
              <a:buClr>
                <a:srgbClr val="002060"/>
              </a:buClr>
              <a:buSzPts val="1542"/>
              <a:buFont typeface="Inter"/>
              <a:buChar char="•"/>
            </a:pPr>
            <a:r>
              <a:rPr b="0" i="0" lang="en-US" sz="1542" u="none" cap="none" strike="noStrike">
                <a:solidFill>
                  <a:srgbClr val="002060"/>
                </a:solidFill>
                <a:latin typeface="Inter"/>
                <a:ea typeface="Inter"/>
                <a:cs typeface="Inter"/>
                <a:sym typeface="Inter"/>
              </a:rPr>
              <a:t>Vendors: Focus on critical suppliers.</a:t>
            </a:r>
            <a:endParaRPr b="0" i="0" sz="1542" u="none" cap="none" strike="noStrike"/>
          </a:p>
        </p:txBody>
      </p:sp>
      <p:sp>
        <p:nvSpPr>
          <p:cNvPr id="578" name="Google Shape;578;g38d80b544c2_0_364"/>
          <p:cNvSpPr/>
          <p:nvPr/>
        </p:nvSpPr>
        <p:spPr>
          <a:xfrm>
            <a:off x="279400" y="4379336"/>
            <a:ext cx="6658200" cy="319800"/>
          </a:xfrm>
          <a:prstGeom prst="rect">
            <a:avLst/>
          </a:prstGeom>
          <a:noFill/>
          <a:ln>
            <a:noFill/>
          </a:ln>
        </p:spPr>
        <p:txBody>
          <a:bodyPr anchorCtr="0" anchor="t" bIns="0" lIns="0" spcFirstLastPara="1" rIns="0" wrap="square" tIns="0">
            <a:noAutofit/>
          </a:bodyPr>
          <a:lstStyle/>
          <a:p>
            <a:pPr indent="-302143" lvl="0" marL="302143" marR="0" rtl="0" algn="l">
              <a:lnSpc>
                <a:spcPct val="162857"/>
              </a:lnSpc>
              <a:spcBef>
                <a:spcPts val="0"/>
              </a:spcBef>
              <a:spcAft>
                <a:spcPts val="0"/>
              </a:spcAft>
              <a:buClr>
                <a:srgbClr val="002060"/>
              </a:buClr>
              <a:buSzPts val="1542"/>
              <a:buFont typeface="Inter"/>
              <a:buChar char="•"/>
            </a:pPr>
            <a:r>
              <a:rPr b="0" i="0" lang="en-US" sz="1542" u="none" cap="none" strike="noStrike">
                <a:solidFill>
                  <a:srgbClr val="002060"/>
                </a:solidFill>
                <a:latin typeface="Inter"/>
                <a:ea typeface="Inter"/>
                <a:cs typeface="Inter"/>
                <a:sym typeface="Inter"/>
              </a:rPr>
              <a:t>Training: Operators of critical functions.</a:t>
            </a:r>
            <a:endParaRPr b="0" i="0" sz="1542" u="none" cap="none" strike="noStrike"/>
          </a:p>
        </p:txBody>
      </p:sp>
      <p:sp>
        <p:nvSpPr>
          <p:cNvPr id="579" name="Google Shape;579;g38d80b544c2_0_364"/>
          <p:cNvSpPr/>
          <p:nvPr/>
        </p:nvSpPr>
        <p:spPr>
          <a:xfrm>
            <a:off x="279400" y="4768975"/>
            <a:ext cx="6658200" cy="319800"/>
          </a:xfrm>
          <a:prstGeom prst="rect">
            <a:avLst/>
          </a:prstGeom>
          <a:noFill/>
          <a:ln>
            <a:noFill/>
          </a:ln>
        </p:spPr>
        <p:txBody>
          <a:bodyPr anchorCtr="0" anchor="t" bIns="0" lIns="0" spcFirstLastPara="1" rIns="0" wrap="square" tIns="0">
            <a:noAutofit/>
          </a:bodyPr>
          <a:lstStyle/>
          <a:p>
            <a:pPr indent="-302143" lvl="0" marL="302143" marR="0" rtl="0" algn="l">
              <a:lnSpc>
                <a:spcPct val="162857"/>
              </a:lnSpc>
              <a:spcBef>
                <a:spcPts val="0"/>
              </a:spcBef>
              <a:spcAft>
                <a:spcPts val="0"/>
              </a:spcAft>
              <a:buClr>
                <a:srgbClr val="002060"/>
              </a:buClr>
              <a:buSzPts val="1542"/>
              <a:buFont typeface="Inter"/>
              <a:buChar char="•"/>
            </a:pPr>
            <a:r>
              <a:rPr b="0" i="0" lang="en-US" sz="1542" u="none" cap="none" strike="noStrike">
                <a:solidFill>
                  <a:srgbClr val="002060"/>
                </a:solidFill>
                <a:latin typeface="Inter"/>
                <a:ea typeface="Inter"/>
                <a:cs typeface="Inter"/>
                <a:sym typeface="Inter"/>
              </a:rPr>
              <a:t>Insurance: Align coverage with risk.</a:t>
            </a:r>
            <a:endParaRPr b="0" i="0" sz="1542" u="none" cap="none" strike="noStrike"/>
          </a:p>
        </p:txBody>
      </p:sp>
      <p:sp>
        <p:nvSpPr>
          <p:cNvPr id="580" name="Google Shape;580;g38d80b544c2_0_364"/>
          <p:cNvSpPr/>
          <p:nvPr/>
        </p:nvSpPr>
        <p:spPr>
          <a:xfrm>
            <a:off x="279400" y="5313568"/>
            <a:ext cx="6658200" cy="639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42"/>
              <a:buFont typeface="Inter"/>
              <a:buNone/>
            </a:pPr>
            <a:r>
              <a:rPr b="0" i="0" lang="en-US" sz="1542" u="none" cap="none" strike="noStrike">
                <a:solidFill>
                  <a:srgbClr val="002060"/>
                </a:solidFill>
                <a:latin typeface="Inter"/>
                <a:ea typeface="Inter"/>
                <a:cs typeface="Inter"/>
                <a:sym typeface="Inter"/>
              </a:rPr>
              <a:t>This integrated approach ensures resources are allocated to strengthen organizational resilience effectively.</a:t>
            </a:r>
            <a:endParaRPr b="0" i="0" sz="1542"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38d80b544c2_0_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89" name="Google Shape;189;g38d80b544c2_0_0"/>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descr="preencoded.png" id="190" name="Google Shape;190;g38d80b544c2_0_0"/>
          <p:cNvPicPr preferRelativeResize="0"/>
          <p:nvPr/>
        </p:nvPicPr>
        <p:blipFill rotWithShape="1">
          <a:blip r:embed="rId3">
            <a:alphaModFix/>
          </a:blip>
          <a:srcRect b="0" l="0" r="0" t="0"/>
          <a:stretch/>
        </p:blipFill>
        <p:spPr>
          <a:xfrm>
            <a:off x="8170025" y="1527024"/>
            <a:ext cx="3103877" cy="4253499"/>
          </a:xfrm>
          <a:prstGeom prst="rect">
            <a:avLst/>
          </a:prstGeom>
          <a:noFill/>
          <a:ln>
            <a:noFill/>
          </a:ln>
        </p:spPr>
      </p:pic>
      <p:sp>
        <p:nvSpPr>
          <p:cNvPr id="191" name="Google Shape;191;g38d80b544c2_0_0"/>
          <p:cNvSpPr/>
          <p:nvPr/>
        </p:nvSpPr>
        <p:spPr>
          <a:xfrm>
            <a:off x="423365" y="467824"/>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Ranking Business Functions by Criticality</a:t>
            </a:r>
            <a:endParaRPr b="0" i="0" sz="4450" u="none" cap="none" strike="noStrike"/>
          </a:p>
        </p:txBody>
      </p:sp>
      <p:sp>
        <p:nvSpPr>
          <p:cNvPr id="192" name="Google Shape;192;g38d80b544c2_0_0"/>
          <p:cNvSpPr/>
          <p:nvPr/>
        </p:nvSpPr>
        <p:spPr>
          <a:xfrm>
            <a:off x="423365" y="2225544"/>
            <a:ext cx="75564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Systematically ranking business functions by criticality is essential for effective business continuity. This process prioritizes recovery efforts, allocates resources during incidents, and protects critical operations from financial, operational, legal, or reputational impacts.</a:t>
            </a:r>
            <a:endParaRPr b="0" i="0" sz="1750" u="none" cap="none" strike="noStrike"/>
          </a:p>
        </p:txBody>
      </p:sp>
      <p:sp>
        <p:nvSpPr>
          <p:cNvPr id="193" name="Google Shape;193;g38d80b544c2_0_0"/>
          <p:cNvSpPr/>
          <p:nvPr/>
        </p:nvSpPr>
        <p:spPr>
          <a:xfrm>
            <a:off x="423365" y="4017316"/>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2200"/>
              <a:buFont typeface="Nunito Sans"/>
              <a:buNone/>
            </a:pPr>
            <a:r>
              <a:rPr b="0" i="0" lang="en-US" sz="2200" u="none" cap="none" strike="noStrike">
                <a:solidFill>
                  <a:srgbClr val="D1282E"/>
                </a:solidFill>
                <a:latin typeface="Nunito Sans"/>
                <a:ea typeface="Nunito Sans"/>
                <a:cs typeface="Nunito Sans"/>
                <a:sym typeface="Nunito Sans"/>
              </a:rPr>
              <a:t>Learning Outcomes</a:t>
            </a:r>
            <a:endParaRPr b="0" i="0" sz="2200" u="none" cap="none" strike="noStrike"/>
          </a:p>
        </p:txBody>
      </p:sp>
      <p:sp>
        <p:nvSpPr>
          <p:cNvPr id="194" name="Google Shape;194;g38d80b544c2_0_0"/>
          <p:cNvSpPr/>
          <p:nvPr/>
        </p:nvSpPr>
        <p:spPr>
          <a:xfrm>
            <a:off x="423365" y="4711807"/>
            <a:ext cx="75564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Understand criticality assessment for continuity &amp; risk management.</a:t>
            </a:r>
            <a:endParaRPr b="0" i="0" sz="1750" u="none" cap="none" strike="noStrike"/>
          </a:p>
        </p:txBody>
      </p:sp>
      <p:sp>
        <p:nvSpPr>
          <p:cNvPr id="195" name="Google Shape;195;g38d80b544c2_0_0"/>
          <p:cNvSpPr/>
          <p:nvPr/>
        </p:nvSpPr>
        <p:spPr>
          <a:xfrm>
            <a:off x="423365" y="508565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Identify and assess functions by key impact categories.</a:t>
            </a:r>
            <a:endParaRPr b="0" i="0" sz="1750" u="none" cap="none" strike="noStrike"/>
          </a:p>
        </p:txBody>
      </p:sp>
      <p:sp>
        <p:nvSpPr>
          <p:cNvPr id="196" name="Google Shape;196;g38d80b544c2_0_0"/>
          <p:cNvSpPr/>
          <p:nvPr/>
        </p:nvSpPr>
        <p:spPr>
          <a:xfrm>
            <a:off x="423365" y="552785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Apply structured scoring for objective ranking.</a:t>
            </a:r>
            <a:endParaRPr b="0" i="0" sz="1750" u="none" cap="none" strike="noStrike"/>
          </a:p>
        </p:txBody>
      </p:sp>
      <p:sp>
        <p:nvSpPr>
          <p:cNvPr id="197" name="Google Shape;197;g38d80b544c2_0_0"/>
          <p:cNvSpPr/>
          <p:nvPr/>
        </p:nvSpPr>
        <p:spPr>
          <a:xfrm>
            <a:off x="423365" y="597005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Align ranking with DRI Practices 3 &amp; 4 (BIA &amp; Strategy).</a:t>
            </a:r>
            <a:endParaRPr b="0" i="0" sz="1750" u="none" cap="none" strike="noStrike"/>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38d80b544c2_0_38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587" name="Google Shape;587;g38d80b544c2_0_38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588" name="Google Shape;588;g38d80b544c2_0_380"/>
          <p:cNvSpPr/>
          <p:nvPr/>
        </p:nvSpPr>
        <p:spPr>
          <a:xfrm>
            <a:off x="172100" y="202851"/>
            <a:ext cx="8435400" cy="5523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1282E"/>
              </a:buClr>
              <a:buSzPts val="3447"/>
              <a:buFont typeface="Nunito Sans"/>
              <a:buNone/>
            </a:pPr>
            <a:r>
              <a:rPr b="0" i="0" lang="en-US" sz="3447" u="none" cap="none" strike="noStrike">
                <a:solidFill>
                  <a:srgbClr val="D1282E"/>
                </a:solidFill>
                <a:latin typeface="Nunito Sans"/>
                <a:ea typeface="Nunito Sans"/>
                <a:cs typeface="Nunito Sans"/>
                <a:sym typeface="Nunito Sans"/>
              </a:rPr>
              <a:t>Real-World Example: E-commerce Startup</a:t>
            </a:r>
            <a:endParaRPr b="0" i="0" sz="3447" u="none" cap="none" strike="noStrike"/>
          </a:p>
        </p:txBody>
      </p:sp>
      <p:sp>
        <p:nvSpPr>
          <p:cNvPr id="589" name="Google Shape;589;g38d80b544c2_0_380"/>
          <p:cNvSpPr/>
          <p:nvPr/>
        </p:nvSpPr>
        <p:spPr>
          <a:xfrm>
            <a:off x="172100" y="1108544"/>
            <a:ext cx="116946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Applying criticality ranking to an e-commerce startup reveals how function scores influence recovery priority.</a:t>
            </a:r>
            <a:endParaRPr b="0" i="0" sz="1370" u="none" cap="none" strike="noStrike"/>
          </a:p>
        </p:txBody>
      </p:sp>
      <p:sp>
        <p:nvSpPr>
          <p:cNvPr id="590" name="Google Shape;590;g38d80b544c2_0_380"/>
          <p:cNvSpPr/>
          <p:nvPr/>
        </p:nvSpPr>
        <p:spPr>
          <a:xfrm>
            <a:off x="172100" y="1656316"/>
            <a:ext cx="2209500" cy="276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D1282E"/>
              </a:buClr>
              <a:buSzPts val="1724"/>
              <a:buFont typeface="Nunito Sans"/>
              <a:buNone/>
            </a:pPr>
            <a:r>
              <a:rPr b="0" i="0" lang="en-US" sz="1723" u="none" cap="none" strike="noStrike">
                <a:solidFill>
                  <a:srgbClr val="D1282E"/>
                </a:solidFill>
                <a:latin typeface="Nunito Sans"/>
                <a:ea typeface="Nunito Sans"/>
                <a:cs typeface="Nunito Sans"/>
                <a:sym typeface="Nunito Sans"/>
              </a:rPr>
              <a:t>Business Context</a:t>
            </a:r>
            <a:endParaRPr b="0" i="0" sz="1723" u="none" cap="none" strike="noStrike"/>
          </a:p>
        </p:txBody>
      </p:sp>
      <p:sp>
        <p:nvSpPr>
          <p:cNvPr id="591" name="Google Shape;591;g38d80b544c2_0_380"/>
          <p:cNvSpPr/>
          <p:nvPr/>
        </p:nvSpPr>
        <p:spPr>
          <a:xfrm>
            <a:off x="172100" y="2197458"/>
            <a:ext cx="116946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200-employee online retailer ($50M annual revenue) serving B2C/B2B via digital platform and physical fulfillment.</a:t>
            </a:r>
            <a:endParaRPr b="0" i="0" sz="1370" u="none" cap="none" strike="noStrike"/>
          </a:p>
        </p:txBody>
      </p:sp>
      <p:sp>
        <p:nvSpPr>
          <p:cNvPr id="592" name="Google Shape;592;g38d80b544c2_0_380"/>
          <p:cNvSpPr/>
          <p:nvPr/>
        </p:nvSpPr>
        <p:spPr>
          <a:xfrm>
            <a:off x="172100" y="2678930"/>
            <a:ext cx="11694600" cy="3061800"/>
          </a:xfrm>
          <a:prstGeom prst="roundRect">
            <a:avLst>
              <a:gd fmla="val 2424" name="adj"/>
            </a:avLst>
          </a:prstGeom>
          <a:noFill/>
          <a:ln cap="flat" cmpd="sng" w="8425">
            <a:solidFill>
              <a:srgbClr val="000000">
                <a:alpha val="7840"/>
              </a:srgbClr>
            </a:solidFill>
            <a:prstDash val="solid"/>
            <a:round/>
            <a:headEnd len="sm" w="sm" type="none"/>
            <a:tailEnd len="sm" w="sm" type="none"/>
          </a:ln>
        </p:spPr>
        <p:txBody>
          <a:bodyPr anchorCtr="0" anchor="ctr" bIns="80800" lIns="80800" spcFirstLastPara="1" rIns="80800" wrap="square" tIns="80800">
            <a:noAutofit/>
          </a:bodyPr>
          <a:lstStyle/>
          <a:p>
            <a:pPr indent="0" lvl="0" marL="0" rtl="0" algn="l">
              <a:spcBef>
                <a:spcPts val="0"/>
              </a:spcBef>
              <a:spcAft>
                <a:spcPts val="0"/>
              </a:spcAft>
              <a:buNone/>
            </a:pPr>
            <a:r>
              <a:t/>
            </a:r>
            <a:endParaRPr/>
          </a:p>
        </p:txBody>
      </p:sp>
      <p:sp>
        <p:nvSpPr>
          <p:cNvPr id="593" name="Google Shape;593;g38d80b544c2_0_380"/>
          <p:cNvSpPr/>
          <p:nvPr/>
        </p:nvSpPr>
        <p:spPr>
          <a:xfrm>
            <a:off x="178835" y="2685665"/>
            <a:ext cx="11681400" cy="508200"/>
          </a:xfrm>
          <a:prstGeom prst="rect">
            <a:avLst/>
          </a:prstGeom>
          <a:solidFill>
            <a:srgbClr val="FFFFFF">
              <a:alpha val="3920"/>
            </a:srgbClr>
          </a:solidFill>
          <a:ln>
            <a:noFill/>
          </a:ln>
        </p:spPr>
        <p:txBody>
          <a:bodyPr anchorCtr="0" anchor="ctr" bIns="80800" lIns="80800" spcFirstLastPara="1" rIns="80800" wrap="square" tIns="80800">
            <a:noAutofit/>
          </a:bodyPr>
          <a:lstStyle/>
          <a:p>
            <a:pPr indent="0" lvl="0" marL="0" rtl="0" algn="l">
              <a:spcBef>
                <a:spcPts val="0"/>
              </a:spcBef>
              <a:spcAft>
                <a:spcPts val="0"/>
              </a:spcAft>
              <a:buNone/>
            </a:pPr>
            <a:r>
              <a:t/>
            </a:r>
            <a:endParaRPr/>
          </a:p>
        </p:txBody>
      </p:sp>
      <p:sp>
        <p:nvSpPr>
          <p:cNvPr id="594" name="Google Shape;594;g38d80b544c2_0_380"/>
          <p:cNvSpPr/>
          <p:nvPr/>
        </p:nvSpPr>
        <p:spPr>
          <a:xfrm>
            <a:off x="355744" y="2798377"/>
            <a:ext cx="25635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1" i="0" lang="en-US" sz="1370" u="none" cap="none" strike="noStrike">
                <a:solidFill>
                  <a:srgbClr val="002060"/>
                </a:solidFill>
                <a:latin typeface="Inter"/>
                <a:ea typeface="Inter"/>
                <a:cs typeface="Inter"/>
                <a:sym typeface="Inter"/>
              </a:rPr>
              <a:t>Function</a:t>
            </a:r>
            <a:endParaRPr b="0" i="0" sz="1370" u="none" cap="none" strike="noStrike"/>
          </a:p>
        </p:txBody>
      </p:sp>
      <p:sp>
        <p:nvSpPr>
          <p:cNvPr id="595" name="Google Shape;595;g38d80b544c2_0_380"/>
          <p:cNvSpPr/>
          <p:nvPr/>
        </p:nvSpPr>
        <p:spPr>
          <a:xfrm>
            <a:off x="3279417" y="2798377"/>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1" i="0" lang="en-US" sz="1370" u="none" cap="none" strike="noStrike">
                <a:solidFill>
                  <a:srgbClr val="002060"/>
                </a:solidFill>
                <a:latin typeface="Inter"/>
                <a:ea typeface="Inter"/>
                <a:cs typeface="Inter"/>
                <a:sym typeface="Inter"/>
              </a:rPr>
              <a:t>Financial</a:t>
            </a:r>
            <a:endParaRPr b="0" i="0" sz="1370" u="none" cap="none" strike="noStrike"/>
          </a:p>
        </p:txBody>
      </p:sp>
      <p:sp>
        <p:nvSpPr>
          <p:cNvPr id="596" name="Google Shape;596;g38d80b544c2_0_380"/>
          <p:cNvSpPr/>
          <p:nvPr/>
        </p:nvSpPr>
        <p:spPr>
          <a:xfrm>
            <a:off x="5031557" y="2798377"/>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1" i="0" lang="en-US" sz="1370" u="none" cap="none" strike="noStrike">
                <a:solidFill>
                  <a:srgbClr val="002060"/>
                </a:solidFill>
                <a:latin typeface="Inter"/>
                <a:ea typeface="Inter"/>
                <a:cs typeface="Inter"/>
                <a:sym typeface="Inter"/>
              </a:rPr>
              <a:t>Operational</a:t>
            </a:r>
            <a:endParaRPr b="0" i="0" sz="1370" u="none" cap="none" strike="noStrike"/>
          </a:p>
        </p:txBody>
      </p:sp>
      <p:sp>
        <p:nvSpPr>
          <p:cNvPr id="597" name="Google Shape;597;g38d80b544c2_0_380"/>
          <p:cNvSpPr/>
          <p:nvPr/>
        </p:nvSpPr>
        <p:spPr>
          <a:xfrm>
            <a:off x="6783698" y="2798377"/>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1" i="0" lang="en-US" sz="1370" u="none" cap="none" strike="noStrike">
                <a:solidFill>
                  <a:srgbClr val="002060"/>
                </a:solidFill>
                <a:latin typeface="Inter"/>
                <a:ea typeface="Inter"/>
                <a:cs typeface="Inter"/>
                <a:sym typeface="Inter"/>
              </a:rPr>
              <a:t>Legal</a:t>
            </a:r>
            <a:endParaRPr b="0" i="0" sz="1370" u="none" cap="none" strike="noStrike"/>
          </a:p>
        </p:txBody>
      </p:sp>
      <p:sp>
        <p:nvSpPr>
          <p:cNvPr id="598" name="Google Shape;598;g38d80b544c2_0_380"/>
          <p:cNvSpPr/>
          <p:nvPr/>
        </p:nvSpPr>
        <p:spPr>
          <a:xfrm>
            <a:off x="8535838" y="2798377"/>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1" i="0" lang="en-US" sz="1370" u="none" cap="none" strike="noStrike">
                <a:solidFill>
                  <a:srgbClr val="002060"/>
                </a:solidFill>
                <a:latin typeface="Inter"/>
                <a:ea typeface="Inter"/>
                <a:cs typeface="Inter"/>
                <a:sym typeface="Inter"/>
              </a:rPr>
              <a:t>Reputation</a:t>
            </a:r>
            <a:endParaRPr b="0" i="0" sz="1370" u="none" cap="none" strike="noStrike"/>
          </a:p>
        </p:txBody>
      </p:sp>
      <p:sp>
        <p:nvSpPr>
          <p:cNvPr id="599" name="Google Shape;599;g38d80b544c2_0_380"/>
          <p:cNvSpPr/>
          <p:nvPr/>
        </p:nvSpPr>
        <p:spPr>
          <a:xfrm>
            <a:off x="10287979" y="2798377"/>
            <a:ext cx="13953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1" i="0" lang="en-US" sz="1370" u="none" cap="none" strike="noStrike">
                <a:solidFill>
                  <a:srgbClr val="002060"/>
                </a:solidFill>
                <a:latin typeface="Inter"/>
                <a:ea typeface="Inter"/>
                <a:cs typeface="Inter"/>
                <a:sym typeface="Inter"/>
              </a:rPr>
              <a:t>Total Score</a:t>
            </a:r>
            <a:endParaRPr b="0" i="0" sz="1370" u="none" cap="none" strike="noStrike"/>
          </a:p>
        </p:txBody>
      </p:sp>
      <p:sp>
        <p:nvSpPr>
          <p:cNvPr id="600" name="Google Shape;600;g38d80b544c2_0_380"/>
          <p:cNvSpPr/>
          <p:nvPr/>
        </p:nvSpPr>
        <p:spPr>
          <a:xfrm>
            <a:off x="178835" y="3193763"/>
            <a:ext cx="11681400" cy="508200"/>
          </a:xfrm>
          <a:prstGeom prst="rect">
            <a:avLst/>
          </a:prstGeom>
          <a:solidFill>
            <a:srgbClr val="000000">
              <a:alpha val="3920"/>
            </a:srgbClr>
          </a:solidFill>
          <a:ln>
            <a:noFill/>
          </a:ln>
        </p:spPr>
        <p:txBody>
          <a:bodyPr anchorCtr="0" anchor="ctr" bIns="80800" lIns="80800" spcFirstLastPara="1" rIns="80800" wrap="square" tIns="80800">
            <a:noAutofit/>
          </a:bodyPr>
          <a:lstStyle/>
          <a:p>
            <a:pPr indent="0" lvl="0" marL="0" rtl="0" algn="l">
              <a:spcBef>
                <a:spcPts val="0"/>
              </a:spcBef>
              <a:spcAft>
                <a:spcPts val="0"/>
              </a:spcAft>
              <a:buNone/>
            </a:pPr>
            <a:r>
              <a:t/>
            </a:r>
            <a:endParaRPr/>
          </a:p>
        </p:txBody>
      </p:sp>
      <p:sp>
        <p:nvSpPr>
          <p:cNvPr id="601" name="Google Shape;601;g38d80b544c2_0_380"/>
          <p:cNvSpPr/>
          <p:nvPr/>
        </p:nvSpPr>
        <p:spPr>
          <a:xfrm>
            <a:off x="355744" y="3306474"/>
            <a:ext cx="25635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Payment Processing</a:t>
            </a:r>
            <a:endParaRPr b="0" i="0" sz="1370" u="none" cap="none" strike="noStrike"/>
          </a:p>
        </p:txBody>
      </p:sp>
      <p:sp>
        <p:nvSpPr>
          <p:cNvPr id="602" name="Google Shape;602;g38d80b544c2_0_380"/>
          <p:cNvSpPr/>
          <p:nvPr/>
        </p:nvSpPr>
        <p:spPr>
          <a:xfrm>
            <a:off x="3279417" y="3306474"/>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5</a:t>
            </a:r>
            <a:endParaRPr b="0" i="0" sz="1370" u="none" cap="none" strike="noStrike"/>
          </a:p>
        </p:txBody>
      </p:sp>
      <p:sp>
        <p:nvSpPr>
          <p:cNvPr id="603" name="Google Shape;603;g38d80b544c2_0_380"/>
          <p:cNvSpPr/>
          <p:nvPr/>
        </p:nvSpPr>
        <p:spPr>
          <a:xfrm>
            <a:off x="5031557" y="3306474"/>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5</a:t>
            </a:r>
            <a:endParaRPr b="0" i="0" sz="1370" u="none" cap="none" strike="noStrike"/>
          </a:p>
        </p:txBody>
      </p:sp>
      <p:sp>
        <p:nvSpPr>
          <p:cNvPr id="604" name="Google Shape;604;g38d80b544c2_0_380"/>
          <p:cNvSpPr/>
          <p:nvPr/>
        </p:nvSpPr>
        <p:spPr>
          <a:xfrm>
            <a:off x="6783698" y="3306474"/>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4</a:t>
            </a:r>
            <a:endParaRPr b="0" i="0" sz="1370" u="none" cap="none" strike="noStrike"/>
          </a:p>
        </p:txBody>
      </p:sp>
      <p:sp>
        <p:nvSpPr>
          <p:cNvPr id="605" name="Google Shape;605;g38d80b544c2_0_380"/>
          <p:cNvSpPr/>
          <p:nvPr/>
        </p:nvSpPr>
        <p:spPr>
          <a:xfrm>
            <a:off x="8535838" y="3306474"/>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4</a:t>
            </a:r>
            <a:endParaRPr b="0" i="0" sz="1370" u="none" cap="none" strike="noStrike"/>
          </a:p>
        </p:txBody>
      </p:sp>
      <p:sp>
        <p:nvSpPr>
          <p:cNvPr id="606" name="Google Shape;606;g38d80b544c2_0_380"/>
          <p:cNvSpPr/>
          <p:nvPr/>
        </p:nvSpPr>
        <p:spPr>
          <a:xfrm>
            <a:off x="10287979" y="3306474"/>
            <a:ext cx="13953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4.7</a:t>
            </a:r>
            <a:endParaRPr b="0" i="0" sz="1370" u="none" cap="none" strike="noStrike"/>
          </a:p>
        </p:txBody>
      </p:sp>
      <p:sp>
        <p:nvSpPr>
          <p:cNvPr id="607" name="Google Shape;607;g38d80b544c2_0_380"/>
          <p:cNvSpPr/>
          <p:nvPr/>
        </p:nvSpPr>
        <p:spPr>
          <a:xfrm>
            <a:off x="178835" y="3701860"/>
            <a:ext cx="11681400" cy="508200"/>
          </a:xfrm>
          <a:prstGeom prst="rect">
            <a:avLst/>
          </a:prstGeom>
          <a:solidFill>
            <a:srgbClr val="FFFFFF">
              <a:alpha val="3920"/>
            </a:srgbClr>
          </a:solidFill>
          <a:ln>
            <a:noFill/>
          </a:ln>
        </p:spPr>
        <p:txBody>
          <a:bodyPr anchorCtr="0" anchor="ctr" bIns="80800" lIns="80800" spcFirstLastPara="1" rIns="80800" wrap="square" tIns="80800">
            <a:noAutofit/>
          </a:bodyPr>
          <a:lstStyle/>
          <a:p>
            <a:pPr indent="0" lvl="0" marL="0" rtl="0" algn="l">
              <a:spcBef>
                <a:spcPts val="0"/>
              </a:spcBef>
              <a:spcAft>
                <a:spcPts val="0"/>
              </a:spcAft>
              <a:buNone/>
            </a:pPr>
            <a:r>
              <a:t/>
            </a:r>
            <a:endParaRPr/>
          </a:p>
        </p:txBody>
      </p:sp>
      <p:sp>
        <p:nvSpPr>
          <p:cNvPr id="608" name="Google Shape;608;g38d80b544c2_0_380"/>
          <p:cNvSpPr/>
          <p:nvPr/>
        </p:nvSpPr>
        <p:spPr>
          <a:xfrm>
            <a:off x="355744" y="3814572"/>
            <a:ext cx="25635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Order Management</a:t>
            </a:r>
            <a:endParaRPr b="0" i="0" sz="1370" u="none" cap="none" strike="noStrike"/>
          </a:p>
        </p:txBody>
      </p:sp>
      <p:sp>
        <p:nvSpPr>
          <p:cNvPr id="609" name="Google Shape;609;g38d80b544c2_0_380"/>
          <p:cNvSpPr/>
          <p:nvPr/>
        </p:nvSpPr>
        <p:spPr>
          <a:xfrm>
            <a:off x="3279417" y="3814572"/>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4</a:t>
            </a:r>
            <a:endParaRPr b="0" i="0" sz="1370" u="none" cap="none" strike="noStrike"/>
          </a:p>
        </p:txBody>
      </p:sp>
      <p:sp>
        <p:nvSpPr>
          <p:cNvPr id="610" name="Google Shape;610;g38d80b544c2_0_380"/>
          <p:cNvSpPr/>
          <p:nvPr/>
        </p:nvSpPr>
        <p:spPr>
          <a:xfrm>
            <a:off x="5031557" y="3814572"/>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5</a:t>
            </a:r>
            <a:endParaRPr b="0" i="0" sz="1370" u="none" cap="none" strike="noStrike"/>
          </a:p>
        </p:txBody>
      </p:sp>
      <p:sp>
        <p:nvSpPr>
          <p:cNvPr id="611" name="Google Shape;611;g38d80b544c2_0_380"/>
          <p:cNvSpPr/>
          <p:nvPr/>
        </p:nvSpPr>
        <p:spPr>
          <a:xfrm>
            <a:off x="6783698" y="3814572"/>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3</a:t>
            </a:r>
            <a:endParaRPr b="0" i="0" sz="1370" u="none" cap="none" strike="noStrike"/>
          </a:p>
        </p:txBody>
      </p:sp>
      <p:sp>
        <p:nvSpPr>
          <p:cNvPr id="612" name="Google Shape;612;g38d80b544c2_0_380"/>
          <p:cNvSpPr/>
          <p:nvPr/>
        </p:nvSpPr>
        <p:spPr>
          <a:xfrm>
            <a:off x="8535838" y="3814572"/>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4</a:t>
            </a:r>
            <a:endParaRPr b="0" i="0" sz="1370" u="none" cap="none" strike="noStrike"/>
          </a:p>
        </p:txBody>
      </p:sp>
      <p:sp>
        <p:nvSpPr>
          <p:cNvPr id="613" name="Google Shape;613;g38d80b544c2_0_380"/>
          <p:cNvSpPr/>
          <p:nvPr/>
        </p:nvSpPr>
        <p:spPr>
          <a:xfrm>
            <a:off x="10287979" y="3814572"/>
            <a:ext cx="13953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4.2</a:t>
            </a:r>
            <a:endParaRPr b="0" i="0" sz="1370" u="none" cap="none" strike="noStrike"/>
          </a:p>
        </p:txBody>
      </p:sp>
      <p:sp>
        <p:nvSpPr>
          <p:cNvPr id="614" name="Google Shape;614;g38d80b544c2_0_380"/>
          <p:cNvSpPr/>
          <p:nvPr/>
        </p:nvSpPr>
        <p:spPr>
          <a:xfrm>
            <a:off x="178835" y="4209957"/>
            <a:ext cx="11681400" cy="508200"/>
          </a:xfrm>
          <a:prstGeom prst="rect">
            <a:avLst/>
          </a:prstGeom>
          <a:solidFill>
            <a:srgbClr val="000000">
              <a:alpha val="3920"/>
            </a:srgbClr>
          </a:solidFill>
          <a:ln>
            <a:noFill/>
          </a:ln>
        </p:spPr>
        <p:txBody>
          <a:bodyPr anchorCtr="0" anchor="ctr" bIns="80800" lIns="80800" spcFirstLastPara="1" rIns="80800" wrap="square" tIns="80800">
            <a:noAutofit/>
          </a:bodyPr>
          <a:lstStyle/>
          <a:p>
            <a:pPr indent="0" lvl="0" marL="0" rtl="0" algn="l">
              <a:spcBef>
                <a:spcPts val="0"/>
              </a:spcBef>
              <a:spcAft>
                <a:spcPts val="0"/>
              </a:spcAft>
              <a:buNone/>
            </a:pPr>
            <a:r>
              <a:t/>
            </a:r>
            <a:endParaRPr/>
          </a:p>
        </p:txBody>
      </p:sp>
      <p:sp>
        <p:nvSpPr>
          <p:cNvPr id="615" name="Google Shape;615;g38d80b544c2_0_380"/>
          <p:cNvSpPr/>
          <p:nvPr/>
        </p:nvSpPr>
        <p:spPr>
          <a:xfrm>
            <a:off x="355744" y="4322668"/>
            <a:ext cx="25635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Logistics/Shipping</a:t>
            </a:r>
            <a:endParaRPr b="0" i="0" sz="1370" u="none" cap="none" strike="noStrike"/>
          </a:p>
        </p:txBody>
      </p:sp>
      <p:sp>
        <p:nvSpPr>
          <p:cNvPr id="616" name="Google Shape;616;g38d80b544c2_0_380"/>
          <p:cNvSpPr/>
          <p:nvPr/>
        </p:nvSpPr>
        <p:spPr>
          <a:xfrm>
            <a:off x="3279417" y="4322668"/>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4</a:t>
            </a:r>
            <a:endParaRPr b="0" i="0" sz="1370" u="none" cap="none" strike="noStrike"/>
          </a:p>
        </p:txBody>
      </p:sp>
      <p:sp>
        <p:nvSpPr>
          <p:cNvPr id="617" name="Google Shape;617;g38d80b544c2_0_380"/>
          <p:cNvSpPr/>
          <p:nvPr/>
        </p:nvSpPr>
        <p:spPr>
          <a:xfrm>
            <a:off x="5031557" y="4322668"/>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4</a:t>
            </a:r>
            <a:endParaRPr b="0" i="0" sz="1370" u="none" cap="none" strike="noStrike"/>
          </a:p>
        </p:txBody>
      </p:sp>
      <p:sp>
        <p:nvSpPr>
          <p:cNvPr id="618" name="Google Shape;618;g38d80b544c2_0_380"/>
          <p:cNvSpPr/>
          <p:nvPr/>
        </p:nvSpPr>
        <p:spPr>
          <a:xfrm>
            <a:off x="6783698" y="4322668"/>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2</a:t>
            </a:r>
            <a:endParaRPr b="0" i="0" sz="1370" u="none" cap="none" strike="noStrike"/>
          </a:p>
        </p:txBody>
      </p:sp>
      <p:sp>
        <p:nvSpPr>
          <p:cNvPr id="619" name="Google Shape;619;g38d80b544c2_0_380"/>
          <p:cNvSpPr/>
          <p:nvPr/>
        </p:nvSpPr>
        <p:spPr>
          <a:xfrm>
            <a:off x="8535838" y="4322668"/>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3</a:t>
            </a:r>
            <a:endParaRPr b="0" i="0" sz="1370" u="none" cap="none" strike="noStrike"/>
          </a:p>
        </p:txBody>
      </p:sp>
      <p:sp>
        <p:nvSpPr>
          <p:cNvPr id="620" name="Google Shape;620;g38d80b544c2_0_380"/>
          <p:cNvSpPr/>
          <p:nvPr/>
        </p:nvSpPr>
        <p:spPr>
          <a:xfrm>
            <a:off x="10287979" y="4322668"/>
            <a:ext cx="13953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3.5</a:t>
            </a:r>
            <a:endParaRPr b="0" i="0" sz="1370" u="none" cap="none" strike="noStrike"/>
          </a:p>
        </p:txBody>
      </p:sp>
      <p:sp>
        <p:nvSpPr>
          <p:cNvPr id="621" name="Google Shape;621;g38d80b544c2_0_380"/>
          <p:cNvSpPr/>
          <p:nvPr/>
        </p:nvSpPr>
        <p:spPr>
          <a:xfrm>
            <a:off x="178835" y="4718054"/>
            <a:ext cx="11681400" cy="508200"/>
          </a:xfrm>
          <a:prstGeom prst="rect">
            <a:avLst/>
          </a:prstGeom>
          <a:solidFill>
            <a:srgbClr val="FFFFFF">
              <a:alpha val="3920"/>
            </a:srgbClr>
          </a:solidFill>
          <a:ln>
            <a:noFill/>
          </a:ln>
        </p:spPr>
        <p:txBody>
          <a:bodyPr anchorCtr="0" anchor="ctr" bIns="80800" lIns="80800" spcFirstLastPara="1" rIns="80800" wrap="square" tIns="80800">
            <a:noAutofit/>
          </a:bodyPr>
          <a:lstStyle/>
          <a:p>
            <a:pPr indent="0" lvl="0" marL="0" rtl="0" algn="l">
              <a:spcBef>
                <a:spcPts val="0"/>
              </a:spcBef>
              <a:spcAft>
                <a:spcPts val="0"/>
              </a:spcAft>
              <a:buNone/>
            </a:pPr>
            <a:r>
              <a:t/>
            </a:r>
            <a:endParaRPr/>
          </a:p>
        </p:txBody>
      </p:sp>
      <p:sp>
        <p:nvSpPr>
          <p:cNvPr id="622" name="Google Shape;622;g38d80b544c2_0_380"/>
          <p:cNvSpPr/>
          <p:nvPr/>
        </p:nvSpPr>
        <p:spPr>
          <a:xfrm>
            <a:off x="355744" y="4830766"/>
            <a:ext cx="25635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Customer Service</a:t>
            </a:r>
            <a:endParaRPr b="0" i="0" sz="1370" u="none" cap="none" strike="noStrike"/>
          </a:p>
        </p:txBody>
      </p:sp>
      <p:sp>
        <p:nvSpPr>
          <p:cNvPr id="623" name="Google Shape;623;g38d80b544c2_0_380"/>
          <p:cNvSpPr/>
          <p:nvPr/>
        </p:nvSpPr>
        <p:spPr>
          <a:xfrm>
            <a:off x="3279417" y="4830766"/>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2</a:t>
            </a:r>
            <a:endParaRPr b="0" i="0" sz="1370" u="none" cap="none" strike="noStrike"/>
          </a:p>
        </p:txBody>
      </p:sp>
      <p:sp>
        <p:nvSpPr>
          <p:cNvPr id="624" name="Google Shape;624;g38d80b544c2_0_380"/>
          <p:cNvSpPr/>
          <p:nvPr/>
        </p:nvSpPr>
        <p:spPr>
          <a:xfrm>
            <a:off x="5031557" y="4830766"/>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3</a:t>
            </a:r>
            <a:endParaRPr b="0" i="0" sz="1370" u="none" cap="none" strike="noStrike"/>
          </a:p>
        </p:txBody>
      </p:sp>
      <p:sp>
        <p:nvSpPr>
          <p:cNvPr id="625" name="Google Shape;625;g38d80b544c2_0_380"/>
          <p:cNvSpPr/>
          <p:nvPr/>
        </p:nvSpPr>
        <p:spPr>
          <a:xfrm>
            <a:off x="6783698" y="4830766"/>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2</a:t>
            </a:r>
            <a:endParaRPr b="0" i="0" sz="1370" u="none" cap="none" strike="noStrike"/>
          </a:p>
        </p:txBody>
      </p:sp>
      <p:sp>
        <p:nvSpPr>
          <p:cNvPr id="626" name="Google Shape;626;g38d80b544c2_0_380"/>
          <p:cNvSpPr/>
          <p:nvPr/>
        </p:nvSpPr>
        <p:spPr>
          <a:xfrm>
            <a:off x="8535838" y="4830766"/>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4</a:t>
            </a:r>
            <a:endParaRPr b="0" i="0" sz="1370" u="none" cap="none" strike="noStrike"/>
          </a:p>
        </p:txBody>
      </p:sp>
      <p:sp>
        <p:nvSpPr>
          <p:cNvPr id="627" name="Google Shape;627;g38d80b544c2_0_380"/>
          <p:cNvSpPr/>
          <p:nvPr/>
        </p:nvSpPr>
        <p:spPr>
          <a:xfrm>
            <a:off x="10287979" y="4830766"/>
            <a:ext cx="13953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2.7</a:t>
            </a:r>
            <a:endParaRPr b="0" i="0" sz="1370" u="none" cap="none" strike="noStrike"/>
          </a:p>
        </p:txBody>
      </p:sp>
      <p:sp>
        <p:nvSpPr>
          <p:cNvPr id="628" name="Google Shape;628;g38d80b544c2_0_380"/>
          <p:cNvSpPr/>
          <p:nvPr/>
        </p:nvSpPr>
        <p:spPr>
          <a:xfrm>
            <a:off x="178835" y="5226151"/>
            <a:ext cx="11681400" cy="508200"/>
          </a:xfrm>
          <a:prstGeom prst="rect">
            <a:avLst/>
          </a:prstGeom>
          <a:solidFill>
            <a:srgbClr val="000000">
              <a:alpha val="3920"/>
            </a:srgbClr>
          </a:solidFill>
          <a:ln>
            <a:noFill/>
          </a:ln>
        </p:spPr>
        <p:txBody>
          <a:bodyPr anchorCtr="0" anchor="ctr" bIns="80800" lIns="80800" spcFirstLastPara="1" rIns="80800" wrap="square" tIns="80800">
            <a:noAutofit/>
          </a:bodyPr>
          <a:lstStyle/>
          <a:p>
            <a:pPr indent="0" lvl="0" marL="0" rtl="0" algn="l">
              <a:spcBef>
                <a:spcPts val="0"/>
              </a:spcBef>
              <a:spcAft>
                <a:spcPts val="0"/>
              </a:spcAft>
              <a:buNone/>
            </a:pPr>
            <a:r>
              <a:t/>
            </a:r>
            <a:endParaRPr/>
          </a:p>
        </p:txBody>
      </p:sp>
      <p:sp>
        <p:nvSpPr>
          <p:cNvPr id="629" name="Google Shape;629;g38d80b544c2_0_380"/>
          <p:cNvSpPr/>
          <p:nvPr/>
        </p:nvSpPr>
        <p:spPr>
          <a:xfrm>
            <a:off x="355744" y="5338863"/>
            <a:ext cx="25635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Marketing Campaigns</a:t>
            </a:r>
            <a:endParaRPr b="0" i="0" sz="1370" u="none" cap="none" strike="noStrike"/>
          </a:p>
        </p:txBody>
      </p:sp>
      <p:sp>
        <p:nvSpPr>
          <p:cNvPr id="630" name="Google Shape;630;g38d80b544c2_0_380"/>
          <p:cNvSpPr/>
          <p:nvPr/>
        </p:nvSpPr>
        <p:spPr>
          <a:xfrm>
            <a:off x="3279417" y="5338863"/>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2</a:t>
            </a:r>
            <a:endParaRPr b="0" i="0" sz="1370" u="none" cap="none" strike="noStrike"/>
          </a:p>
        </p:txBody>
      </p:sp>
      <p:sp>
        <p:nvSpPr>
          <p:cNvPr id="631" name="Google Shape;631;g38d80b544c2_0_380"/>
          <p:cNvSpPr/>
          <p:nvPr/>
        </p:nvSpPr>
        <p:spPr>
          <a:xfrm>
            <a:off x="5031557" y="5338863"/>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2</a:t>
            </a:r>
            <a:endParaRPr b="0" i="0" sz="1370" u="none" cap="none" strike="noStrike"/>
          </a:p>
        </p:txBody>
      </p:sp>
      <p:sp>
        <p:nvSpPr>
          <p:cNvPr id="632" name="Google Shape;632;g38d80b544c2_0_380"/>
          <p:cNvSpPr/>
          <p:nvPr/>
        </p:nvSpPr>
        <p:spPr>
          <a:xfrm>
            <a:off x="6783698" y="5338863"/>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1</a:t>
            </a:r>
            <a:endParaRPr b="0" i="0" sz="1370" u="none" cap="none" strike="noStrike"/>
          </a:p>
        </p:txBody>
      </p:sp>
      <p:sp>
        <p:nvSpPr>
          <p:cNvPr id="633" name="Google Shape;633;g38d80b544c2_0_380"/>
          <p:cNvSpPr/>
          <p:nvPr/>
        </p:nvSpPr>
        <p:spPr>
          <a:xfrm>
            <a:off x="8535838" y="5338863"/>
            <a:ext cx="13920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2</a:t>
            </a:r>
            <a:endParaRPr b="0" i="0" sz="1370" u="none" cap="none" strike="noStrike"/>
          </a:p>
        </p:txBody>
      </p:sp>
      <p:sp>
        <p:nvSpPr>
          <p:cNvPr id="634" name="Google Shape;634;g38d80b544c2_0_380"/>
          <p:cNvSpPr/>
          <p:nvPr/>
        </p:nvSpPr>
        <p:spPr>
          <a:xfrm>
            <a:off x="10287979" y="5338863"/>
            <a:ext cx="1395300" cy="282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0" i="0" lang="en-US" sz="1370" u="none" cap="none" strike="noStrike">
                <a:solidFill>
                  <a:srgbClr val="002060"/>
                </a:solidFill>
                <a:latin typeface="Inter"/>
                <a:ea typeface="Inter"/>
                <a:cs typeface="Inter"/>
                <a:sym typeface="Inter"/>
              </a:rPr>
              <a:t>1.9</a:t>
            </a:r>
            <a:endParaRPr b="0" i="0" sz="1370" u="none" cap="none" strike="noStrike"/>
          </a:p>
        </p:txBody>
      </p:sp>
      <p:sp>
        <p:nvSpPr>
          <p:cNvPr id="635" name="Google Shape;635;g38d80b544c2_0_380"/>
          <p:cNvSpPr/>
          <p:nvPr/>
        </p:nvSpPr>
        <p:spPr>
          <a:xfrm>
            <a:off x="172100" y="5939782"/>
            <a:ext cx="11694600" cy="5652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70"/>
              <a:buFont typeface="Inter"/>
              <a:buNone/>
            </a:pPr>
            <a:r>
              <a:rPr b="1" i="0" lang="en-US" sz="1370" u="none" cap="none" strike="noStrike">
                <a:solidFill>
                  <a:srgbClr val="002060"/>
                </a:solidFill>
                <a:latin typeface="Inter"/>
                <a:ea typeface="Inter"/>
                <a:cs typeface="Inter"/>
                <a:sym typeface="Inter"/>
              </a:rPr>
              <a:t>Result:</a:t>
            </a:r>
            <a:r>
              <a:rPr b="0" i="0" lang="en-US" sz="1370" u="none" cap="none" strike="noStrike">
                <a:solidFill>
                  <a:srgbClr val="002060"/>
                </a:solidFill>
                <a:latin typeface="Inter"/>
                <a:ea typeface="Inter"/>
                <a:cs typeface="Inter"/>
                <a:sym typeface="Inter"/>
              </a:rPr>
              <a:t> Critical functions like Payment Processing (RTO: 2 hrs) receive high priority, while Marketing (RTO: 5 days) uses standard recovery. This guides planning and crisis response.</a:t>
            </a:r>
            <a:endParaRPr b="0" i="0" sz="1370" u="none" cap="none" strike="noStrike"/>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38d80b544c2_0_43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42" name="Google Shape;642;g38d80b544c2_0_43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643" name="Google Shape;643;g38d80b544c2_0_434"/>
          <p:cNvPicPr preferRelativeResize="0"/>
          <p:nvPr/>
        </p:nvPicPr>
        <p:blipFill rotWithShape="1">
          <a:blip r:embed="rId3">
            <a:alphaModFix/>
          </a:blip>
          <a:srcRect b="0" l="0" r="0" t="0"/>
          <a:stretch/>
        </p:blipFill>
        <p:spPr>
          <a:xfrm>
            <a:off x="533973" y="524126"/>
            <a:ext cx="3900675" cy="5345450"/>
          </a:xfrm>
          <a:prstGeom prst="rect">
            <a:avLst/>
          </a:prstGeom>
          <a:noFill/>
          <a:ln>
            <a:noFill/>
          </a:ln>
        </p:spPr>
      </p:pic>
      <p:sp>
        <p:nvSpPr>
          <p:cNvPr id="644" name="Google Shape;644;g38d80b544c2_0_434"/>
          <p:cNvSpPr/>
          <p:nvPr/>
        </p:nvSpPr>
        <p:spPr>
          <a:xfrm>
            <a:off x="5067400" y="581750"/>
            <a:ext cx="5561100" cy="5616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D1282E"/>
              </a:buClr>
              <a:buSzPts val="3528"/>
              <a:buFont typeface="Nunito Sans"/>
              <a:buNone/>
            </a:pPr>
            <a:r>
              <a:rPr b="0" i="0" lang="en-US" sz="3527" u="none" cap="none" strike="noStrike">
                <a:solidFill>
                  <a:srgbClr val="D1282E"/>
                </a:solidFill>
                <a:latin typeface="Nunito Sans"/>
                <a:ea typeface="Nunito Sans"/>
                <a:cs typeface="Nunito Sans"/>
                <a:sym typeface="Nunito Sans"/>
              </a:rPr>
              <a:t>Summary &amp; Key Takeaways</a:t>
            </a:r>
            <a:endParaRPr b="0" i="0" sz="3527" u="none" cap="none" strike="noStrike"/>
          </a:p>
        </p:txBody>
      </p:sp>
      <p:sp>
        <p:nvSpPr>
          <p:cNvPr id="645" name="Google Shape;645;g38d80b544c2_0_434"/>
          <p:cNvSpPr/>
          <p:nvPr/>
        </p:nvSpPr>
        <p:spPr>
          <a:xfrm>
            <a:off x="5067400" y="1412918"/>
            <a:ext cx="6706200" cy="287400"/>
          </a:xfrm>
          <a:prstGeom prst="rect">
            <a:avLst/>
          </a:prstGeom>
          <a:noFill/>
          <a:ln>
            <a:noFill/>
          </a:ln>
        </p:spPr>
        <p:txBody>
          <a:bodyPr anchorCtr="0" anchor="t" bIns="0" lIns="0" spcFirstLastPara="1" rIns="0" wrap="square" tIns="0">
            <a:noAutofit/>
          </a:bodyPr>
          <a:lstStyle/>
          <a:p>
            <a:pPr indent="-298660" lvl="0" marL="298660" marR="0" rtl="0" algn="l">
              <a:lnSpc>
                <a:spcPct val="159375"/>
              </a:lnSpc>
              <a:spcBef>
                <a:spcPts val="0"/>
              </a:spcBef>
              <a:spcAft>
                <a:spcPts val="0"/>
              </a:spcAft>
              <a:buClr>
                <a:srgbClr val="002060"/>
              </a:buClr>
              <a:buSzPts val="1394"/>
              <a:buFont typeface="Inter"/>
              <a:buChar char="•"/>
            </a:pPr>
            <a:r>
              <a:rPr b="0" i="0" lang="en-US" sz="1393" u="none" cap="none" strike="noStrike">
                <a:solidFill>
                  <a:srgbClr val="002060"/>
                </a:solidFill>
                <a:latin typeface="Inter"/>
                <a:ea typeface="Inter"/>
                <a:cs typeface="Inter"/>
                <a:sym typeface="Inter"/>
              </a:rPr>
              <a:t>Criticality ranking transforms subjective opinions into objective priorities.</a:t>
            </a:r>
            <a:endParaRPr b="0" i="0" sz="1393" u="none" cap="none" strike="noStrike"/>
          </a:p>
        </p:txBody>
      </p:sp>
      <p:sp>
        <p:nvSpPr>
          <p:cNvPr id="646" name="Google Shape;646;g38d80b544c2_0_434"/>
          <p:cNvSpPr/>
          <p:nvPr/>
        </p:nvSpPr>
        <p:spPr>
          <a:xfrm>
            <a:off x="5067400" y="1763222"/>
            <a:ext cx="6706200" cy="574800"/>
          </a:xfrm>
          <a:prstGeom prst="rect">
            <a:avLst/>
          </a:prstGeom>
          <a:noFill/>
          <a:ln>
            <a:noFill/>
          </a:ln>
        </p:spPr>
        <p:txBody>
          <a:bodyPr anchorCtr="0" anchor="t" bIns="0" lIns="0" spcFirstLastPara="1" rIns="0" wrap="square" tIns="0">
            <a:noAutofit/>
          </a:bodyPr>
          <a:lstStyle/>
          <a:p>
            <a:pPr indent="-298660" lvl="0" marL="298660" marR="0" rtl="0" algn="l">
              <a:lnSpc>
                <a:spcPct val="159375"/>
              </a:lnSpc>
              <a:spcBef>
                <a:spcPts val="0"/>
              </a:spcBef>
              <a:spcAft>
                <a:spcPts val="0"/>
              </a:spcAft>
              <a:buClr>
                <a:srgbClr val="002060"/>
              </a:buClr>
              <a:buSzPts val="1394"/>
              <a:buFont typeface="Inter"/>
              <a:buChar char="•"/>
            </a:pPr>
            <a:r>
              <a:rPr b="0" i="0" lang="en-US" sz="1393" u="none" cap="none" strike="noStrike">
                <a:solidFill>
                  <a:srgbClr val="002060"/>
                </a:solidFill>
                <a:latin typeface="Inter"/>
                <a:ea typeface="Inter"/>
                <a:cs typeface="Inter"/>
                <a:sym typeface="Inter"/>
              </a:rPr>
              <a:t>Four impact categories (Financial, Operational, Legal, Reputational) ensure comprehensive risk assessment.</a:t>
            </a:r>
            <a:endParaRPr b="0" i="0" sz="1393" u="none" cap="none" strike="noStrike"/>
          </a:p>
        </p:txBody>
      </p:sp>
      <p:sp>
        <p:nvSpPr>
          <p:cNvPr id="647" name="Google Shape;647;g38d80b544c2_0_434"/>
          <p:cNvSpPr/>
          <p:nvPr/>
        </p:nvSpPr>
        <p:spPr>
          <a:xfrm>
            <a:off x="5067400" y="2400987"/>
            <a:ext cx="6706200" cy="574800"/>
          </a:xfrm>
          <a:prstGeom prst="rect">
            <a:avLst/>
          </a:prstGeom>
          <a:noFill/>
          <a:ln>
            <a:noFill/>
          </a:ln>
        </p:spPr>
        <p:txBody>
          <a:bodyPr anchorCtr="0" anchor="t" bIns="0" lIns="0" spcFirstLastPara="1" rIns="0" wrap="square" tIns="0">
            <a:noAutofit/>
          </a:bodyPr>
          <a:lstStyle/>
          <a:p>
            <a:pPr indent="-298660" lvl="0" marL="298660" marR="0" rtl="0" algn="l">
              <a:lnSpc>
                <a:spcPct val="159375"/>
              </a:lnSpc>
              <a:spcBef>
                <a:spcPts val="0"/>
              </a:spcBef>
              <a:spcAft>
                <a:spcPts val="0"/>
              </a:spcAft>
              <a:buClr>
                <a:srgbClr val="002060"/>
              </a:buClr>
              <a:buSzPts val="1394"/>
              <a:buFont typeface="Inter"/>
              <a:buChar char="•"/>
            </a:pPr>
            <a:r>
              <a:rPr b="0" i="0" lang="en-US" sz="1393" u="none" cap="none" strike="noStrike">
                <a:solidFill>
                  <a:srgbClr val="002060"/>
                </a:solidFill>
                <a:latin typeface="Inter"/>
                <a:ea typeface="Inter"/>
                <a:cs typeface="Inter"/>
                <a:sym typeface="Inter"/>
              </a:rPr>
              <a:t>Weighted scoring enhances objectivity and reflects organizational priorities.</a:t>
            </a:r>
            <a:endParaRPr b="0" i="0" sz="1393" u="none" cap="none" strike="noStrike"/>
          </a:p>
        </p:txBody>
      </p:sp>
      <p:sp>
        <p:nvSpPr>
          <p:cNvPr id="648" name="Google Shape;648;g38d80b544c2_0_434"/>
          <p:cNvSpPr/>
          <p:nvPr/>
        </p:nvSpPr>
        <p:spPr>
          <a:xfrm>
            <a:off x="5067400" y="3038752"/>
            <a:ext cx="6706200" cy="287400"/>
          </a:xfrm>
          <a:prstGeom prst="rect">
            <a:avLst/>
          </a:prstGeom>
          <a:noFill/>
          <a:ln>
            <a:noFill/>
          </a:ln>
        </p:spPr>
        <p:txBody>
          <a:bodyPr anchorCtr="0" anchor="t" bIns="0" lIns="0" spcFirstLastPara="1" rIns="0" wrap="square" tIns="0">
            <a:noAutofit/>
          </a:bodyPr>
          <a:lstStyle/>
          <a:p>
            <a:pPr indent="-298660" lvl="0" marL="298660" marR="0" rtl="0" algn="l">
              <a:lnSpc>
                <a:spcPct val="159375"/>
              </a:lnSpc>
              <a:spcBef>
                <a:spcPts val="0"/>
              </a:spcBef>
              <a:spcAft>
                <a:spcPts val="0"/>
              </a:spcAft>
              <a:buClr>
                <a:srgbClr val="002060"/>
              </a:buClr>
              <a:buSzPts val="1394"/>
              <a:buFont typeface="Inter"/>
              <a:buChar char="•"/>
            </a:pPr>
            <a:r>
              <a:rPr b="0" i="0" lang="en-US" sz="1393" u="none" cap="none" strike="noStrike">
                <a:solidFill>
                  <a:srgbClr val="002060"/>
                </a:solidFill>
                <a:latin typeface="Inter"/>
                <a:ea typeface="Inter"/>
                <a:cs typeface="Inter"/>
                <a:sym typeface="Inter"/>
              </a:rPr>
              <a:t>Regular cross-functional review keeps rankings accurate and relevant.</a:t>
            </a:r>
            <a:endParaRPr b="0" i="0" sz="1393" u="none" cap="none" strike="noStrike"/>
          </a:p>
        </p:txBody>
      </p:sp>
      <p:sp>
        <p:nvSpPr>
          <p:cNvPr id="649" name="Google Shape;649;g38d80b544c2_0_434"/>
          <p:cNvSpPr/>
          <p:nvPr/>
        </p:nvSpPr>
        <p:spPr>
          <a:xfrm>
            <a:off x="5067400" y="3389056"/>
            <a:ext cx="6706200" cy="287400"/>
          </a:xfrm>
          <a:prstGeom prst="rect">
            <a:avLst/>
          </a:prstGeom>
          <a:noFill/>
          <a:ln>
            <a:noFill/>
          </a:ln>
        </p:spPr>
        <p:txBody>
          <a:bodyPr anchorCtr="0" anchor="t" bIns="0" lIns="0" spcFirstLastPara="1" rIns="0" wrap="square" tIns="0">
            <a:noAutofit/>
          </a:bodyPr>
          <a:lstStyle/>
          <a:p>
            <a:pPr indent="-298660" lvl="0" marL="298660" marR="0" rtl="0" algn="l">
              <a:lnSpc>
                <a:spcPct val="159375"/>
              </a:lnSpc>
              <a:spcBef>
                <a:spcPts val="0"/>
              </a:spcBef>
              <a:spcAft>
                <a:spcPts val="0"/>
              </a:spcAft>
              <a:buClr>
                <a:srgbClr val="002060"/>
              </a:buClr>
              <a:buSzPts val="1394"/>
              <a:buFont typeface="Inter"/>
              <a:buChar char="•"/>
            </a:pPr>
            <a:r>
              <a:rPr b="0" i="0" lang="en-US" sz="1393" u="none" cap="none" strike="noStrike">
                <a:solidFill>
                  <a:srgbClr val="002060"/>
                </a:solidFill>
                <a:latin typeface="Inter"/>
                <a:ea typeface="Inter"/>
                <a:cs typeface="Inter"/>
                <a:sym typeface="Inter"/>
              </a:rPr>
              <a:t>Integrates with recovery planning: defines RTOs, resources, and testing.</a:t>
            </a:r>
            <a:endParaRPr b="0" i="0" sz="1393" u="none" cap="none" strike="noStrike"/>
          </a:p>
        </p:txBody>
      </p:sp>
      <p:sp>
        <p:nvSpPr>
          <p:cNvPr id="650" name="Google Shape;650;g38d80b544c2_0_434"/>
          <p:cNvSpPr/>
          <p:nvPr/>
        </p:nvSpPr>
        <p:spPr>
          <a:xfrm>
            <a:off x="5067400" y="3739360"/>
            <a:ext cx="6706200" cy="287400"/>
          </a:xfrm>
          <a:prstGeom prst="rect">
            <a:avLst/>
          </a:prstGeom>
          <a:noFill/>
          <a:ln>
            <a:noFill/>
          </a:ln>
        </p:spPr>
        <p:txBody>
          <a:bodyPr anchorCtr="0" anchor="t" bIns="0" lIns="0" spcFirstLastPara="1" rIns="0" wrap="square" tIns="0">
            <a:noAutofit/>
          </a:bodyPr>
          <a:lstStyle/>
          <a:p>
            <a:pPr indent="-298660" lvl="0" marL="298660" marR="0" rtl="0" algn="l">
              <a:lnSpc>
                <a:spcPct val="159375"/>
              </a:lnSpc>
              <a:spcBef>
                <a:spcPts val="0"/>
              </a:spcBef>
              <a:spcAft>
                <a:spcPts val="0"/>
              </a:spcAft>
              <a:buClr>
                <a:srgbClr val="002060"/>
              </a:buClr>
              <a:buSzPts val="1394"/>
              <a:buFont typeface="Inter"/>
              <a:buChar char="•"/>
            </a:pPr>
            <a:r>
              <a:rPr b="0" i="0" lang="en-US" sz="1393" u="none" cap="none" strike="noStrike">
                <a:solidFill>
                  <a:srgbClr val="002060"/>
                </a:solidFill>
                <a:latin typeface="Inter"/>
                <a:ea typeface="Inter"/>
                <a:cs typeface="Inter"/>
                <a:sym typeface="Inter"/>
              </a:rPr>
              <a:t>Supports DRI Professional Practices for BIA and strategic continuity.</a:t>
            </a:r>
            <a:endParaRPr b="0" i="0" sz="1393" u="none" cap="none" strike="noStrike"/>
          </a:p>
        </p:txBody>
      </p:sp>
      <p:sp>
        <p:nvSpPr>
          <p:cNvPr id="651" name="Google Shape;651;g38d80b544c2_0_434"/>
          <p:cNvSpPr/>
          <p:nvPr/>
        </p:nvSpPr>
        <p:spPr>
          <a:xfrm>
            <a:off x="5336922" y="4431050"/>
            <a:ext cx="6436800" cy="574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4"/>
              <a:buFont typeface="Inter"/>
              <a:buNone/>
            </a:pPr>
            <a:r>
              <a:rPr b="1" i="0" lang="en-US" sz="1393" u="none" cap="none" strike="noStrike">
                <a:solidFill>
                  <a:srgbClr val="002060"/>
                </a:solidFill>
                <a:latin typeface="Inter"/>
                <a:ea typeface="Inter"/>
                <a:cs typeface="Inter"/>
                <a:sym typeface="Inter"/>
              </a:rPr>
              <a:t>"Criticality ranking turns data into decisive action—transforming BIA into strategic advantage."</a:t>
            </a:r>
            <a:endParaRPr b="0" i="0" sz="1393" u="none" cap="none" strike="noStrike"/>
          </a:p>
        </p:txBody>
      </p:sp>
      <p:sp>
        <p:nvSpPr>
          <p:cNvPr id="652" name="Google Shape;652;g38d80b544c2_0_434"/>
          <p:cNvSpPr/>
          <p:nvPr/>
        </p:nvSpPr>
        <p:spPr>
          <a:xfrm>
            <a:off x="5067400" y="4228935"/>
            <a:ext cx="19800" cy="979200"/>
          </a:xfrm>
          <a:prstGeom prst="rect">
            <a:avLst/>
          </a:prstGeom>
          <a:solidFill>
            <a:srgbClr val="B42827"/>
          </a:solidFill>
          <a:ln>
            <a:noFill/>
          </a:ln>
        </p:spPr>
        <p:txBody>
          <a:bodyPr anchorCtr="0" anchor="ctr" bIns="79625" lIns="79625" spcFirstLastPara="1" rIns="79625" wrap="square" tIns="79625">
            <a:noAutofit/>
          </a:bodyPr>
          <a:lstStyle/>
          <a:p>
            <a:pPr indent="0" lvl="0" marL="0" rtl="0" algn="l">
              <a:spcBef>
                <a:spcPts val="0"/>
              </a:spcBef>
              <a:spcAft>
                <a:spcPts val="0"/>
              </a:spcAft>
              <a:buNone/>
            </a:pPr>
            <a:r>
              <a:t/>
            </a:r>
            <a:endParaRPr/>
          </a:p>
        </p:txBody>
      </p:sp>
      <p:sp>
        <p:nvSpPr>
          <p:cNvPr id="653" name="Google Shape;653;g38d80b544c2_0_434"/>
          <p:cNvSpPr/>
          <p:nvPr/>
        </p:nvSpPr>
        <p:spPr>
          <a:xfrm>
            <a:off x="5067400" y="5410200"/>
            <a:ext cx="6706200" cy="5748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394"/>
              <a:buFont typeface="Inter"/>
              <a:buNone/>
            </a:pPr>
            <a:r>
              <a:rPr b="0" i="0" lang="en-US" sz="1393" u="none" cap="none" strike="noStrike">
                <a:solidFill>
                  <a:srgbClr val="002060"/>
                </a:solidFill>
                <a:latin typeface="Inter"/>
                <a:ea typeface="Inter"/>
                <a:cs typeface="Inter"/>
                <a:sym typeface="Inter"/>
              </a:rPr>
              <a:t>Criticality assessment is an ongoing process, evolving with your organization and threat landscape.</a:t>
            </a:r>
            <a:endParaRPr b="0" i="0" sz="1393"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38d80b544c2_0_602"/>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660" name="Google Shape;660;g38d80b544c2_0_602"/>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BREAK TIME</a:t>
            </a:r>
            <a:endParaRPr b="0" i="0" sz="7200" u="none" cap="none" strike="noStrike">
              <a:solidFill>
                <a:schemeClr val="dk2"/>
              </a:solidFill>
              <a:latin typeface="Arial"/>
              <a:ea typeface="Arial"/>
              <a:cs typeface="Arial"/>
              <a:sym typeface="Arial"/>
            </a:endParaRPr>
          </a:p>
        </p:txBody>
      </p:sp>
      <p:sp>
        <p:nvSpPr>
          <p:cNvPr id="661" name="Google Shape;661;g38d80b544c2_0_602"/>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fontScale="85000"/>
          </a:bodyPr>
          <a:lstStyle/>
          <a:p>
            <a:pPr indent="0" lvl="0" marL="457200" marR="1300480" rtl="0" algn="l">
              <a:lnSpc>
                <a:spcPct val="100000"/>
              </a:lnSpc>
              <a:spcBef>
                <a:spcPts val="1190"/>
              </a:spcBef>
              <a:spcAft>
                <a:spcPts val="0"/>
              </a:spcAft>
              <a:buSzPct val="88235"/>
              <a:buNone/>
            </a:pPr>
            <a:r>
              <a:rPr b="0" lang="en-US" sz="2400"/>
              <a:t>Be back in 15 mins. </a:t>
            </a:r>
            <a:endParaRPr b="0"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38d80b544c2_0_623"/>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668" name="Google Shape;668;g38d80b544c2_0_623"/>
          <p:cNvSpPr/>
          <p:nvPr/>
        </p:nvSpPr>
        <p:spPr>
          <a:xfrm>
            <a:off x="11069099" y="5891916"/>
            <a:ext cx="620100" cy="6201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descr="preencoded.png" id="669" name="Google Shape;669;g38d80b544c2_0_623"/>
          <p:cNvPicPr preferRelativeResize="0"/>
          <p:nvPr/>
        </p:nvPicPr>
        <p:blipFill rotWithShape="1">
          <a:blip r:embed="rId3">
            <a:alphaModFix/>
          </a:blip>
          <a:srcRect b="12674" l="15914" r="11946" t="51702"/>
          <a:stretch/>
        </p:blipFill>
        <p:spPr>
          <a:xfrm>
            <a:off x="8228700" y="2538250"/>
            <a:ext cx="3375349" cy="2499925"/>
          </a:xfrm>
          <a:prstGeom prst="rect">
            <a:avLst/>
          </a:prstGeom>
          <a:noFill/>
          <a:ln>
            <a:noFill/>
          </a:ln>
        </p:spPr>
      </p:pic>
      <p:sp>
        <p:nvSpPr>
          <p:cNvPr id="670" name="Google Shape;670;g38d80b544c2_0_623"/>
          <p:cNvSpPr/>
          <p:nvPr/>
        </p:nvSpPr>
        <p:spPr>
          <a:xfrm>
            <a:off x="359865" y="816600"/>
            <a:ext cx="7370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Determining RTOs and RPOs</a:t>
            </a:r>
            <a:endParaRPr b="0" i="0" sz="4450" u="none" cap="none" strike="noStrike"/>
          </a:p>
        </p:txBody>
      </p:sp>
      <p:sp>
        <p:nvSpPr>
          <p:cNvPr id="671" name="Google Shape;671;g38d80b544c2_0_623"/>
          <p:cNvSpPr/>
          <p:nvPr/>
        </p:nvSpPr>
        <p:spPr>
          <a:xfrm>
            <a:off x="359865" y="1865540"/>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RTOs and RPOs define critical recovery targets for time and data. These measurable objectives guide practical recovery strategies, aligning investments with business continuity needs.</a:t>
            </a:r>
            <a:endParaRPr b="0" i="0" sz="1750" u="none" cap="none" strike="noStrike"/>
          </a:p>
        </p:txBody>
      </p:sp>
      <p:sp>
        <p:nvSpPr>
          <p:cNvPr id="672" name="Google Shape;672;g38d80b544c2_0_623"/>
          <p:cNvSpPr/>
          <p:nvPr/>
        </p:nvSpPr>
        <p:spPr>
          <a:xfrm>
            <a:off x="359865" y="3294409"/>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2200"/>
              <a:buFont typeface="Nunito Sans"/>
              <a:buNone/>
            </a:pPr>
            <a:r>
              <a:rPr b="0" i="0" lang="en-US" sz="2200" u="none" cap="none" strike="noStrike">
                <a:solidFill>
                  <a:srgbClr val="D1282E"/>
                </a:solidFill>
                <a:latin typeface="Nunito Sans"/>
                <a:ea typeface="Nunito Sans"/>
                <a:cs typeface="Nunito Sans"/>
                <a:sym typeface="Nunito Sans"/>
              </a:rPr>
              <a:t>Learning Outcomes</a:t>
            </a:r>
            <a:endParaRPr b="0" i="0" sz="2200" u="none" cap="none" strike="noStrike"/>
          </a:p>
        </p:txBody>
      </p:sp>
      <p:sp>
        <p:nvSpPr>
          <p:cNvPr id="673" name="Google Shape;673;g38d80b544c2_0_623"/>
          <p:cNvSpPr/>
          <p:nvPr/>
        </p:nvSpPr>
        <p:spPr>
          <a:xfrm>
            <a:off x="359865" y="3988901"/>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Define and differentiate RTOs &amp; RPOs</a:t>
            </a:r>
            <a:endParaRPr b="0" i="0" sz="1750" u="none" cap="none" strike="noStrike"/>
          </a:p>
        </p:txBody>
      </p:sp>
      <p:sp>
        <p:nvSpPr>
          <p:cNvPr id="674" name="Google Shape;674;g38d80b544c2_0_623"/>
          <p:cNvSpPr/>
          <p:nvPr/>
        </p:nvSpPr>
        <p:spPr>
          <a:xfrm>
            <a:off x="359865" y="4431099"/>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Explain how RTOs &amp; RPOs enhance organizational resilience</a:t>
            </a:r>
            <a:endParaRPr b="0" i="0" sz="1750" u="none" cap="none" strike="noStrike"/>
          </a:p>
        </p:txBody>
      </p:sp>
      <p:sp>
        <p:nvSpPr>
          <p:cNvPr id="675" name="Google Shape;675;g38d80b544c2_0_623"/>
          <p:cNvSpPr/>
          <p:nvPr/>
        </p:nvSpPr>
        <p:spPr>
          <a:xfrm>
            <a:off x="359865" y="4873297"/>
            <a:ext cx="7556400" cy="7257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Link recovery objectives to Business Impact Analysis (BIA) and risk assessment</a:t>
            </a:r>
            <a:endParaRPr b="0" i="0" sz="1750" u="none" cap="none" strike="noStrike"/>
          </a:p>
        </p:txBody>
      </p:sp>
      <p:sp>
        <p:nvSpPr>
          <p:cNvPr id="676" name="Google Shape;676;g38d80b544c2_0_623"/>
          <p:cNvSpPr/>
          <p:nvPr/>
        </p:nvSpPr>
        <p:spPr>
          <a:xfrm>
            <a:off x="359865" y="567839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Align recovery planning with DRI Professional Practices 4 &amp; 5</a:t>
            </a:r>
            <a:endParaRPr b="0" i="0" sz="1750" u="none" cap="none" strike="noStrike"/>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38d80b544c2_0_637"/>
          <p:cNvSpPr txBox="1"/>
          <p:nvPr>
            <p:ph type="title"/>
          </p:nvPr>
        </p:nvSpPr>
        <p:spPr>
          <a:xfrm>
            <a:off x="609600" y="152725"/>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683" name="Google Shape;683;g38d80b544c2_0_637"/>
          <p:cNvSpPr txBox="1"/>
          <p:nvPr>
            <p:ph idx="1" type="body"/>
          </p:nvPr>
        </p:nvSpPr>
        <p:spPr>
          <a:xfrm>
            <a:off x="609600" y="1073900"/>
            <a:ext cx="61974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RTO/RPO fundamentals</a:t>
            </a:r>
            <a:endParaRPr b="0" sz="2400"/>
          </a:p>
          <a:p>
            <a:pPr indent="-381000" lvl="0" marL="457200" rtl="0" algn="l">
              <a:lnSpc>
                <a:spcPct val="115000"/>
              </a:lnSpc>
              <a:spcBef>
                <a:spcPts val="0"/>
              </a:spcBef>
              <a:spcAft>
                <a:spcPts val="0"/>
              </a:spcAft>
              <a:buSzPts val="2400"/>
              <a:buChar char="●"/>
            </a:pPr>
            <a:r>
              <a:rPr b="0" lang="en-US" sz="2400"/>
              <a:t>Realistic recovery thresholds</a:t>
            </a:r>
            <a:endParaRPr b="0" sz="2400"/>
          </a:p>
          <a:p>
            <a:pPr indent="-381000" lvl="0" marL="457200" rtl="0" algn="l">
              <a:lnSpc>
                <a:spcPct val="115000"/>
              </a:lnSpc>
              <a:spcBef>
                <a:spcPts val="0"/>
              </a:spcBef>
              <a:spcAft>
                <a:spcPts val="0"/>
              </a:spcAft>
              <a:buSzPts val="2400"/>
              <a:buChar char="●"/>
            </a:pPr>
            <a:r>
              <a:rPr b="0" lang="en-US" sz="2400"/>
              <a:t>Factors influencing objective setting</a:t>
            </a:r>
            <a:endParaRPr b="0" sz="2400"/>
          </a:p>
          <a:p>
            <a:pPr indent="-381000" lvl="0" marL="457200" rtl="0" algn="l">
              <a:lnSpc>
                <a:spcPct val="115000"/>
              </a:lnSpc>
              <a:spcBef>
                <a:spcPts val="0"/>
              </a:spcBef>
              <a:spcAft>
                <a:spcPts val="0"/>
              </a:spcAft>
              <a:buSzPts val="2400"/>
              <a:buChar char="●"/>
            </a:pPr>
            <a:r>
              <a:rPr b="0" lang="en-US" sz="2400"/>
              <a:t>Recovery priorities &amp; tiers</a:t>
            </a:r>
            <a:endParaRPr b="0" sz="2400"/>
          </a:p>
          <a:p>
            <a:pPr indent="-381000" lvl="0" marL="457200" rtl="0" algn="l">
              <a:lnSpc>
                <a:spcPct val="115000"/>
              </a:lnSpc>
              <a:spcBef>
                <a:spcPts val="0"/>
              </a:spcBef>
              <a:spcAft>
                <a:spcPts val="0"/>
              </a:spcAft>
              <a:buSzPts val="2400"/>
              <a:buChar char="●"/>
            </a:pPr>
            <a:r>
              <a:rPr b="0" lang="en-US" sz="2400"/>
              <a:t>Linking objectives to BIA</a:t>
            </a:r>
            <a:endParaRPr b="0" sz="2400"/>
          </a:p>
          <a:p>
            <a:pPr indent="-381000" lvl="0" marL="457200" rtl="0" algn="l">
              <a:lnSpc>
                <a:spcPct val="115000"/>
              </a:lnSpc>
              <a:spcBef>
                <a:spcPts val="0"/>
              </a:spcBef>
              <a:spcAft>
                <a:spcPts val="0"/>
              </a:spcAft>
              <a:buSzPts val="2400"/>
              <a:buChar char="●"/>
            </a:pPr>
            <a:r>
              <a:rPr b="0" lang="en-US" sz="2400"/>
              <a:t>Application &amp; validation</a:t>
            </a:r>
            <a:endParaRPr b="0" sz="2400"/>
          </a:p>
        </p:txBody>
      </p:sp>
      <p:sp>
        <p:nvSpPr>
          <p:cNvPr id="684" name="Google Shape;684;g38d80b544c2_0_63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85" name="Google Shape;685;g38d80b544c2_0_63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686" name="Google Shape;686;g38d80b544c2_0_637"/>
          <p:cNvSpPr txBox="1"/>
          <p:nvPr>
            <p:ph idx="1" type="body"/>
          </p:nvPr>
        </p:nvSpPr>
        <p:spPr>
          <a:xfrm>
            <a:off x="6034525" y="1073900"/>
            <a:ext cx="60561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Calculate RTOs/RPOs for system criticality</a:t>
            </a:r>
            <a:endParaRPr b="0" sz="2400"/>
          </a:p>
          <a:p>
            <a:pPr indent="-381000" lvl="0" marL="457200" rtl="0" algn="l">
              <a:lnSpc>
                <a:spcPct val="115000"/>
              </a:lnSpc>
              <a:spcBef>
                <a:spcPts val="0"/>
              </a:spcBef>
              <a:spcAft>
                <a:spcPts val="0"/>
              </a:spcAft>
              <a:buSzPts val="2400"/>
              <a:buChar char="●"/>
            </a:pPr>
            <a:r>
              <a:rPr b="0" lang="en-US" sz="2400"/>
              <a:t>Understand dependencies impacting recovery targets</a:t>
            </a:r>
            <a:endParaRPr b="0" sz="2400"/>
          </a:p>
          <a:p>
            <a:pPr indent="-381000" lvl="0" marL="457200" rtl="0" algn="l">
              <a:lnSpc>
                <a:spcPct val="115000"/>
              </a:lnSpc>
              <a:spcBef>
                <a:spcPts val="0"/>
              </a:spcBef>
              <a:spcAft>
                <a:spcPts val="0"/>
              </a:spcAft>
              <a:buSzPts val="2400"/>
              <a:buChar char="●"/>
            </a:pPr>
            <a:r>
              <a:rPr b="0" lang="en-US" sz="2400"/>
              <a:t>Integrate objectives into continuity planning</a:t>
            </a:r>
            <a:endParaRPr b="0" sz="2400"/>
          </a:p>
          <a:p>
            <a:pPr indent="-381000" lvl="0" marL="457200" rtl="0" algn="l">
              <a:lnSpc>
                <a:spcPct val="115000"/>
              </a:lnSpc>
              <a:spcBef>
                <a:spcPts val="0"/>
              </a:spcBef>
              <a:spcAft>
                <a:spcPts val="0"/>
              </a:spcAft>
              <a:buSzPts val="2400"/>
              <a:buChar char="●"/>
            </a:pPr>
            <a:r>
              <a:rPr b="0" lang="en-US" sz="2400"/>
              <a:t>Validate objectives via testing &amp; improvement</a:t>
            </a:r>
            <a:endParaRPr b="0" sz="2400"/>
          </a:p>
          <a:p>
            <a:pPr indent="-381000" lvl="0" marL="457200" rtl="0" algn="l">
              <a:lnSpc>
                <a:spcPct val="115000"/>
              </a:lnSpc>
              <a:spcBef>
                <a:spcPts val="0"/>
              </a:spcBef>
              <a:spcAft>
                <a:spcPts val="0"/>
              </a:spcAft>
              <a:buSzPts val="2400"/>
              <a:buChar char="●"/>
            </a:pPr>
            <a:r>
              <a:rPr b="0" lang="en-US" sz="2400"/>
              <a:t>Apply concepts to DRI scenarios</a:t>
            </a:r>
            <a:endParaRPr b="0" sz="2400"/>
          </a:p>
        </p:txBody>
      </p:sp>
      <p:sp>
        <p:nvSpPr>
          <p:cNvPr id="687" name="Google Shape;687;g38d80b544c2_0_637"/>
          <p:cNvSpPr txBox="1"/>
          <p:nvPr>
            <p:ph type="title"/>
          </p:nvPr>
        </p:nvSpPr>
        <p:spPr>
          <a:xfrm>
            <a:off x="6034525" y="152725"/>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g38d80b544c2_0_64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694" name="Google Shape;694;g38d80b544c2_0_64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695" name="Google Shape;695;g38d80b544c2_0_647"/>
          <p:cNvPicPr preferRelativeResize="0"/>
          <p:nvPr/>
        </p:nvPicPr>
        <p:blipFill rotWithShape="1">
          <a:blip r:embed="rId3">
            <a:alphaModFix/>
          </a:blip>
          <a:srcRect b="17562" l="0" r="0" t="22250"/>
          <a:stretch/>
        </p:blipFill>
        <p:spPr>
          <a:xfrm>
            <a:off x="367700" y="1852088"/>
            <a:ext cx="3493476" cy="3153827"/>
          </a:xfrm>
          <a:prstGeom prst="rect">
            <a:avLst/>
          </a:prstGeom>
          <a:noFill/>
          <a:ln>
            <a:noFill/>
          </a:ln>
        </p:spPr>
      </p:pic>
      <p:sp>
        <p:nvSpPr>
          <p:cNvPr id="696" name="Google Shape;696;g38d80b544c2_0_647"/>
          <p:cNvSpPr/>
          <p:nvPr/>
        </p:nvSpPr>
        <p:spPr>
          <a:xfrm>
            <a:off x="4406940" y="742394"/>
            <a:ext cx="72807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Why RTOs and RPOs Matter</a:t>
            </a:r>
            <a:endParaRPr b="0" i="0" sz="4450" u="none" cap="none" strike="noStrike"/>
          </a:p>
        </p:txBody>
      </p:sp>
      <p:sp>
        <p:nvSpPr>
          <p:cNvPr id="697" name="Google Shape;697;g38d80b544c2_0_647"/>
          <p:cNvSpPr/>
          <p:nvPr/>
        </p:nvSpPr>
        <p:spPr>
          <a:xfrm>
            <a:off x="4406940" y="1791335"/>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RPO, RTO, and Business Impact Analysis (BIA) form the foundation for effective business continuity. Clear objectives prevent both over-engineering and dangerous under-preparation of recovery solutions.</a:t>
            </a:r>
            <a:endParaRPr b="0" i="0" sz="1750" u="none" cap="none" strike="noStrike"/>
          </a:p>
        </p:txBody>
      </p:sp>
      <p:sp>
        <p:nvSpPr>
          <p:cNvPr id="698" name="Google Shape;698;g38d80b544c2_0_647"/>
          <p:cNvSpPr/>
          <p:nvPr/>
        </p:nvSpPr>
        <p:spPr>
          <a:xfrm>
            <a:off x="4406940" y="352676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Establish measurable recovery goals</a:t>
            </a:r>
            <a:endParaRPr b="0" i="0" sz="1750" u="none" cap="none" strike="noStrike"/>
          </a:p>
        </p:txBody>
      </p:sp>
      <p:sp>
        <p:nvSpPr>
          <p:cNvPr id="699" name="Google Shape;699;g38d80b544c2_0_647"/>
          <p:cNvSpPr/>
          <p:nvPr/>
        </p:nvSpPr>
        <p:spPr>
          <a:xfrm>
            <a:off x="4406940" y="3968967"/>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Avoid over- or under-engineering solutions</a:t>
            </a:r>
            <a:endParaRPr b="0" i="0" sz="1750" u="none" cap="none" strike="noStrike"/>
          </a:p>
        </p:txBody>
      </p:sp>
      <p:sp>
        <p:nvSpPr>
          <p:cNvPr id="700" name="Google Shape;700;g38d80b544c2_0_647"/>
          <p:cNvSpPr/>
          <p:nvPr/>
        </p:nvSpPr>
        <p:spPr>
          <a:xfrm>
            <a:off x="4406940" y="4411165"/>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Allocate resources cost-effectively based on criticality</a:t>
            </a:r>
            <a:endParaRPr b="0" i="0" sz="1750" u="none" cap="none" strike="noStrike"/>
          </a:p>
        </p:txBody>
      </p:sp>
      <p:sp>
        <p:nvSpPr>
          <p:cNvPr id="701" name="Google Shape;701;g38d80b544c2_0_647"/>
          <p:cNvSpPr/>
          <p:nvPr/>
        </p:nvSpPr>
        <p:spPr>
          <a:xfrm>
            <a:off x="4406940" y="485336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Define testable success criteria for recovery plans</a:t>
            </a:r>
            <a:endParaRPr b="0" i="0" sz="1750" u="none" cap="none" strike="noStrike"/>
          </a:p>
        </p:txBody>
      </p:sp>
      <p:sp>
        <p:nvSpPr>
          <p:cNvPr id="702" name="Google Shape;702;g38d80b544c2_0_647"/>
          <p:cNvSpPr/>
          <p:nvPr/>
        </p:nvSpPr>
        <p:spPr>
          <a:xfrm>
            <a:off x="4406940" y="5295561"/>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Guide technology and investment decisions</a:t>
            </a:r>
            <a:endParaRPr b="0" i="0" sz="1750" u="none" cap="none" strike="noStrike"/>
          </a:p>
        </p:txBody>
      </p:sp>
      <p:sp>
        <p:nvSpPr>
          <p:cNvPr id="703" name="Google Shape;703;g38d80b544c2_0_647"/>
          <p:cNvSpPr/>
          <p:nvPr/>
        </p:nvSpPr>
        <p:spPr>
          <a:xfrm>
            <a:off x="4406940" y="5737759"/>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Ensure regulatory compliance and stakeholder confidence</a:t>
            </a:r>
            <a:endParaRPr b="0" i="0" sz="1750" u="none" cap="none" strike="noStrike"/>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38d80b544c2_0_66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10" name="Google Shape;710;g38d80b544c2_0_66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11" name="Google Shape;711;g38d80b544c2_0_662"/>
          <p:cNvPicPr preferRelativeResize="0"/>
          <p:nvPr/>
        </p:nvPicPr>
        <p:blipFill rotWithShape="1">
          <a:blip r:embed="rId3">
            <a:alphaModFix/>
          </a:blip>
          <a:srcRect b="31632" l="0" r="0" t="31877"/>
          <a:stretch/>
        </p:blipFill>
        <p:spPr>
          <a:xfrm>
            <a:off x="6842300" y="3437675"/>
            <a:ext cx="4634251" cy="2536574"/>
          </a:xfrm>
          <a:prstGeom prst="rect">
            <a:avLst/>
          </a:prstGeom>
          <a:noFill/>
          <a:ln>
            <a:noFill/>
          </a:ln>
        </p:spPr>
      </p:pic>
      <p:sp>
        <p:nvSpPr>
          <p:cNvPr id="712" name="Google Shape;712;g38d80b544c2_0_662"/>
          <p:cNvSpPr/>
          <p:nvPr/>
        </p:nvSpPr>
        <p:spPr>
          <a:xfrm>
            <a:off x="338690" y="591264"/>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What is Recovery Time Objective (RTO)?</a:t>
            </a:r>
            <a:endParaRPr b="0" i="0" sz="4450" u="none" cap="none" strike="noStrike"/>
          </a:p>
        </p:txBody>
      </p:sp>
      <p:sp>
        <p:nvSpPr>
          <p:cNvPr id="713" name="Google Shape;713;g38d80b544c2_0_662"/>
          <p:cNvSpPr/>
          <p:nvPr/>
        </p:nvSpPr>
        <p:spPr>
          <a:xfrm>
            <a:off x="338690" y="2348984"/>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Recovery Time Objective (RTO) is the maximum acceptable duration for business operations to be offline after a disruption, focusing on how quickly services must be restored.</a:t>
            </a:r>
            <a:endParaRPr b="0" i="0" sz="1750" u="none" cap="none" strike="noStrike"/>
          </a:p>
        </p:txBody>
      </p:sp>
      <p:sp>
        <p:nvSpPr>
          <p:cNvPr id="714" name="Google Shape;714;g38d80b544c2_0_662"/>
          <p:cNvSpPr/>
          <p:nvPr/>
        </p:nvSpPr>
        <p:spPr>
          <a:xfrm>
            <a:off x="338690" y="369284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Defines maximum acceptable downtime</a:t>
            </a:r>
            <a:endParaRPr b="0" i="0" sz="1750" u="none" cap="none" strike="noStrike"/>
          </a:p>
        </p:txBody>
      </p:sp>
      <p:sp>
        <p:nvSpPr>
          <p:cNvPr id="715" name="Google Shape;715;g38d80b544c2_0_662"/>
          <p:cNvSpPr/>
          <p:nvPr/>
        </p:nvSpPr>
        <p:spPr>
          <a:xfrm>
            <a:off x="338690" y="4135041"/>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Focuses on operational resumption speed</a:t>
            </a:r>
            <a:endParaRPr b="0" i="0" sz="1750" u="none" cap="none" strike="noStrike"/>
          </a:p>
        </p:txBody>
      </p:sp>
      <p:sp>
        <p:nvSpPr>
          <p:cNvPr id="716" name="Google Shape;716;g38d80b544c2_0_662"/>
          <p:cNvSpPr/>
          <p:nvPr/>
        </p:nvSpPr>
        <p:spPr>
          <a:xfrm>
            <a:off x="338690" y="4577239"/>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Measured based on criticality (seconds to days)</a:t>
            </a:r>
            <a:endParaRPr b="0" i="0" sz="1750" u="none" cap="none" strike="noStrike"/>
          </a:p>
        </p:txBody>
      </p:sp>
      <p:sp>
        <p:nvSpPr>
          <p:cNvPr id="717" name="Google Shape;717;g38d80b544c2_0_662"/>
          <p:cNvSpPr/>
          <p:nvPr/>
        </p:nvSpPr>
        <p:spPr>
          <a:xfrm>
            <a:off x="338690" y="5019437"/>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Guides recovery technology &amp; procedures</a:t>
            </a:r>
            <a:endParaRPr b="0" i="0" sz="1750" u="none" cap="none" strike="noStrike"/>
          </a:p>
        </p:txBody>
      </p:sp>
      <p:sp>
        <p:nvSpPr>
          <p:cNvPr id="718" name="Google Shape;718;g38d80b544c2_0_662"/>
          <p:cNvSpPr/>
          <p:nvPr/>
        </p:nvSpPr>
        <p:spPr>
          <a:xfrm>
            <a:off x="338690" y="5461635"/>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Considers dependencies &amp; restoration order</a:t>
            </a:r>
            <a:endParaRPr b="0" i="0" sz="1750" u="none" cap="none" strike="noStrike"/>
          </a:p>
        </p:txBody>
      </p:sp>
      <p:sp>
        <p:nvSpPr>
          <p:cNvPr id="719" name="Google Shape;719;g38d80b544c2_0_662"/>
          <p:cNvSpPr/>
          <p:nvPr/>
        </p:nvSpPr>
        <p:spPr>
          <a:xfrm>
            <a:off x="338690" y="590383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Balances business needs with cost &amp; feasibility</a:t>
            </a:r>
            <a:endParaRPr b="0" i="0" sz="1750" u="none" cap="none" strike="noStrike"/>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38d80b544c2_0_67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26" name="Google Shape;726;g38d80b544c2_0_67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27" name="Google Shape;727;g38d80b544c2_0_677"/>
          <p:cNvSpPr/>
          <p:nvPr/>
        </p:nvSpPr>
        <p:spPr>
          <a:xfrm>
            <a:off x="296340" y="915022"/>
            <a:ext cx="10392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What is Recovery Point Objective (RPO)?</a:t>
            </a:r>
            <a:endParaRPr b="0" i="0" sz="4450" u="none" cap="none" strike="noStrike"/>
          </a:p>
        </p:txBody>
      </p:sp>
      <p:sp>
        <p:nvSpPr>
          <p:cNvPr id="728" name="Google Shape;728;g38d80b544c2_0_677"/>
          <p:cNvSpPr/>
          <p:nvPr/>
        </p:nvSpPr>
        <p:spPr>
          <a:xfrm>
            <a:off x="296349" y="2077425"/>
            <a:ext cx="115095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Recovery Point Objective (RPO) defines the maximum acceptable data loss an organization can sustain after a disaster. It focuses on setting the standard for data protection and loss tolerance.</a:t>
            </a:r>
            <a:endParaRPr b="0" i="0" sz="1750" u="none" cap="none" strike="noStrike"/>
          </a:p>
        </p:txBody>
      </p:sp>
      <p:sp>
        <p:nvSpPr>
          <p:cNvPr id="729" name="Google Shape;729;g38d80b544c2_0_677"/>
          <p:cNvSpPr/>
          <p:nvPr/>
        </p:nvSpPr>
        <p:spPr>
          <a:xfrm>
            <a:off x="296340" y="3058385"/>
            <a:ext cx="13042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Maximum acceptable data loss (measured in time)</a:t>
            </a:r>
            <a:endParaRPr b="0" i="0" sz="1750" u="none" cap="none" strike="noStrike"/>
          </a:p>
        </p:txBody>
      </p:sp>
      <p:sp>
        <p:nvSpPr>
          <p:cNvPr id="730" name="Google Shape;730;g38d80b544c2_0_677"/>
          <p:cNvSpPr/>
          <p:nvPr/>
        </p:nvSpPr>
        <p:spPr>
          <a:xfrm>
            <a:off x="296340" y="3500583"/>
            <a:ext cx="13042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Determines how much data can be lost without critical impact</a:t>
            </a:r>
            <a:endParaRPr b="0" i="0" sz="1750" u="none" cap="none" strike="noStrike"/>
          </a:p>
        </p:txBody>
      </p:sp>
      <p:sp>
        <p:nvSpPr>
          <p:cNvPr id="731" name="Google Shape;731;g38d80b544c2_0_677"/>
          <p:cNvSpPr/>
          <p:nvPr/>
        </p:nvSpPr>
        <p:spPr>
          <a:xfrm>
            <a:off x="296340" y="3942781"/>
            <a:ext cx="13042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Guides backup frequency and replication requirements</a:t>
            </a:r>
            <a:endParaRPr b="0" i="0" sz="1750" u="none" cap="none" strike="noStrike"/>
          </a:p>
        </p:txBody>
      </p:sp>
      <p:sp>
        <p:nvSpPr>
          <p:cNvPr id="732" name="Google Shape;732;g38d80b544c2_0_677"/>
          <p:cNvSpPr/>
          <p:nvPr/>
        </p:nvSpPr>
        <p:spPr>
          <a:xfrm>
            <a:off x="296340" y="4384979"/>
            <a:ext cx="13042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Varies based on data type and business criticality</a:t>
            </a:r>
            <a:endParaRPr b="0" i="0" sz="1750" u="none" cap="none" strike="noStrike"/>
          </a:p>
        </p:txBody>
      </p:sp>
      <p:sp>
        <p:nvSpPr>
          <p:cNvPr id="733" name="Google Shape;733;g38d80b544c2_0_677"/>
          <p:cNvSpPr/>
          <p:nvPr/>
        </p:nvSpPr>
        <p:spPr>
          <a:xfrm>
            <a:off x="296340" y="4827177"/>
            <a:ext cx="13042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Influences recovery strategy design (independent of RTO)</a:t>
            </a:r>
            <a:endParaRPr b="0" i="0" sz="1750" u="none" cap="none" strike="noStrike"/>
          </a:p>
        </p:txBody>
      </p:sp>
      <p:sp>
        <p:nvSpPr>
          <p:cNvPr id="734" name="Google Shape;734;g38d80b544c2_0_677"/>
          <p:cNvSpPr/>
          <p:nvPr/>
        </p:nvSpPr>
        <p:spPr>
          <a:xfrm>
            <a:off x="296340" y="5269376"/>
            <a:ext cx="130428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Drives technology investments for data protection</a:t>
            </a:r>
            <a:endParaRPr b="0" i="0" sz="1750" u="none" cap="none" strike="noStrike"/>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38d80b544c2_0_69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41" name="Google Shape;741;g38d80b544c2_0_69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42" name="Google Shape;742;g38d80b544c2_0_691"/>
          <p:cNvPicPr preferRelativeResize="0"/>
          <p:nvPr/>
        </p:nvPicPr>
        <p:blipFill rotWithShape="1">
          <a:blip r:embed="rId3">
            <a:alphaModFix/>
          </a:blip>
          <a:srcRect b="18152" l="0" r="0" t="32904"/>
          <a:stretch/>
        </p:blipFill>
        <p:spPr>
          <a:xfrm>
            <a:off x="296663" y="1651475"/>
            <a:ext cx="4067276" cy="2986373"/>
          </a:xfrm>
          <a:prstGeom prst="rect">
            <a:avLst/>
          </a:prstGeom>
          <a:noFill/>
          <a:ln>
            <a:noFill/>
          </a:ln>
        </p:spPr>
      </p:pic>
      <p:sp>
        <p:nvSpPr>
          <p:cNvPr id="743" name="Google Shape;743;g38d80b544c2_0_691"/>
          <p:cNvSpPr/>
          <p:nvPr/>
        </p:nvSpPr>
        <p:spPr>
          <a:xfrm>
            <a:off x="4778551" y="194399"/>
            <a:ext cx="6015900" cy="579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639"/>
              <a:buFont typeface="Nunito Sans"/>
              <a:buNone/>
            </a:pPr>
            <a:r>
              <a:rPr b="0" i="0" lang="en-US" sz="3639" u="none" cap="none" strike="noStrike">
                <a:solidFill>
                  <a:srgbClr val="D1282E"/>
                </a:solidFill>
                <a:latin typeface="Nunito Sans"/>
                <a:ea typeface="Nunito Sans"/>
                <a:cs typeface="Nunito Sans"/>
                <a:sym typeface="Nunito Sans"/>
              </a:rPr>
              <a:t>RTO vs RPO: Key Differences</a:t>
            </a:r>
            <a:endParaRPr b="0" i="0" sz="3639" u="none" cap="none" strike="noStrike"/>
          </a:p>
        </p:txBody>
      </p:sp>
      <p:sp>
        <p:nvSpPr>
          <p:cNvPr id="744" name="Google Shape;744;g38d80b544c2_0_691"/>
          <p:cNvSpPr/>
          <p:nvPr/>
        </p:nvSpPr>
        <p:spPr>
          <a:xfrm>
            <a:off x="4778551" y="1051253"/>
            <a:ext cx="7022700" cy="889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002060"/>
              </a:buClr>
              <a:buSzPts val="1456"/>
              <a:buFont typeface="Inter"/>
              <a:buNone/>
            </a:pPr>
            <a:r>
              <a:rPr b="0" i="0" lang="en-US" sz="1455" u="none" cap="none" strike="noStrike">
                <a:solidFill>
                  <a:srgbClr val="002060"/>
                </a:solidFill>
                <a:latin typeface="Inter"/>
                <a:ea typeface="Inter"/>
                <a:cs typeface="Inter"/>
                <a:sym typeface="Inter"/>
              </a:rPr>
              <a:t>RTO focuses on service downtime, while RPO addresses acceptable data loss. Understanding these distinctions is critical for designing effective recovery strategies.</a:t>
            </a:r>
            <a:endParaRPr b="0" i="0" sz="1455" u="none" cap="none" strike="noStrike"/>
          </a:p>
        </p:txBody>
      </p:sp>
      <p:sp>
        <p:nvSpPr>
          <p:cNvPr id="745" name="Google Shape;745;g38d80b544c2_0_691"/>
          <p:cNvSpPr/>
          <p:nvPr/>
        </p:nvSpPr>
        <p:spPr>
          <a:xfrm>
            <a:off x="4778550" y="2148800"/>
            <a:ext cx="6686400" cy="2164800"/>
          </a:xfrm>
          <a:prstGeom prst="roundRect">
            <a:avLst>
              <a:gd fmla="val 3595" name="adj"/>
            </a:avLst>
          </a:prstGeom>
          <a:solidFill>
            <a:srgbClr val="F6D5D5"/>
          </a:solidFill>
          <a:ln cap="flat" cmpd="sng" w="8675">
            <a:solidFill>
              <a:srgbClr val="DCBBBB"/>
            </a:solidFill>
            <a:prstDash val="solid"/>
            <a:round/>
            <a:headEnd len="sm" w="sm" type="none"/>
            <a:tailEnd len="sm" w="sm" type="none"/>
          </a:ln>
        </p:spPr>
        <p:txBody>
          <a:bodyPr anchorCtr="0" anchor="ctr" bIns="83175" lIns="83175" spcFirstLastPara="1" rIns="83175" wrap="square" tIns="83175">
            <a:noAutofit/>
          </a:bodyPr>
          <a:lstStyle/>
          <a:p>
            <a:pPr indent="0" lvl="0" marL="0" rtl="0" algn="l">
              <a:spcBef>
                <a:spcPts val="0"/>
              </a:spcBef>
              <a:spcAft>
                <a:spcPts val="0"/>
              </a:spcAft>
              <a:buNone/>
            </a:pPr>
            <a:r>
              <a:t/>
            </a:r>
            <a:endParaRPr/>
          </a:p>
        </p:txBody>
      </p:sp>
      <p:sp>
        <p:nvSpPr>
          <p:cNvPr id="746" name="Google Shape;746;g38d80b544c2_0_691"/>
          <p:cNvSpPr/>
          <p:nvPr/>
        </p:nvSpPr>
        <p:spPr>
          <a:xfrm>
            <a:off x="4970719" y="2340975"/>
            <a:ext cx="2316000" cy="289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20"/>
              <a:buFont typeface="Nunito Sans"/>
              <a:buNone/>
            </a:pPr>
            <a:r>
              <a:rPr b="0" i="0" lang="en-US" sz="1819" u="none" cap="none" strike="noStrike">
                <a:solidFill>
                  <a:srgbClr val="002060"/>
                </a:solidFill>
                <a:latin typeface="Nunito Sans"/>
                <a:ea typeface="Nunito Sans"/>
                <a:cs typeface="Nunito Sans"/>
                <a:sym typeface="Nunito Sans"/>
              </a:rPr>
              <a:t>RTO</a:t>
            </a:r>
            <a:endParaRPr b="0" i="0" sz="1819" u="none" cap="none" strike="noStrike"/>
          </a:p>
        </p:txBody>
      </p:sp>
      <p:sp>
        <p:nvSpPr>
          <p:cNvPr id="747" name="Google Shape;747;g38d80b544c2_0_691"/>
          <p:cNvSpPr/>
          <p:nvPr/>
        </p:nvSpPr>
        <p:spPr>
          <a:xfrm>
            <a:off x="4970719" y="2741563"/>
            <a:ext cx="6638400" cy="296400"/>
          </a:xfrm>
          <a:prstGeom prst="rect">
            <a:avLst/>
          </a:prstGeom>
          <a:noFill/>
          <a:ln>
            <a:noFill/>
          </a:ln>
        </p:spPr>
        <p:txBody>
          <a:bodyPr anchorCtr="0" anchor="t" bIns="0" lIns="0" spcFirstLastPara="1" rIns="0" wrap="square" tIns="0">
            <a:noAutofit/>
          </a:bodyPr>
          <a:lstStyle/>
          <a:p>
            <a:pPr indent="-311977" lvl="0" marL="311976" marR="0" rtl="0" algn="l">
              <a:lnSpc>
                <a:spcPct val="159375"/>
              </a:lnSpc>
              <a:spcBef>
                <a:spcPts val="0"/>
              </a:spcBef>
              <a:spcAft>
                <a:spcPts val="0"/>
              </a:spcAft>
              <a:buClr>
                <a:srgbClr val="002060"/>
              </a:buClr>
              <a:buSzPts val="1456"/>
              <a:buFont typeface="Inter"/>
              <a:buChar char="•"/>
            </a:pPr>
            <a:r>
              <a:rPr b="0" i="0" lang="en-US" sz="1455" u="none" cap="none" strike="noStrike">
                <a:solidFill>
                  <a:srgbClr val="002060"/>
                </a:solidFill>
                <a:latin typeface="Inter"/>
                <a:ea typeface="Inter"/>
                <a:cs typeface="Inter"/>
                <a:sym typeface="Inter"/>
              </a:rPr>
              <a:t>Restore operations time</a:t>
            </a:r>
            <a:endParaRPr b="0" i="0" sz="1455" u="none" cap="none" strike="noStrike"/>
          </a:p>
        </p:txBody>
      </p:sp>
      <p:sp>
        <p:nvSpPr>
          <p:cNvPr id="748" name="Google Shape;748;g38d80b544c2_0_691"/>
          <p:cNvSpPr/>
          <p:nvPr/>
        </p:nvSpPr>
        <p:spPr>
          <a:xfrm>
            <a:off x="4970719" y="3102719"/>
            <a:ext cx="6638400" cy="296400"/>
          </a:xfrm>
          <a:prstGeom prst="rect">
            <a:avLst/>
          </a:prstGeom>
          <a:noFill/>
          <a:ln>
            <a:noFill/>
          </a:ln>
        </p:spPr>
        <p:txBody>
          <a:bodyPr anchorCtr="0" anchor="t" bIns="0" lIns="0" spcFirstLastPara="1" rIns="0" wrap="square" tIns="0">
            <a:noAutofit/>
          </a:bodyPr>
          <a:lstStyle/>
          <a:p>
            <a:pPr indent="-311977" lvl="0" marL="311976" marR="0" rtl="0" algn="l">
              <a:lnSpc>
                <a:spcPct val="159375"/>
              </a:lnSpc>
              <a:spcBef>
                <a:spcPts val="0"/>
              </a:spcBef>
              <a:spcAft>
                <a:spcPts val="0"/>
              </a:spcAft>
              <a:buClr>
                <a:srgbClr val="002060"/>
              </a:buClr>
              <a:buSzPts val="1456"/>
              <a:buFont typeface="Inter"/>
              <a:buChar char="•"/>
            </a:pPr>
            <a:r>
              <a:rPr b="0" i="0" lang="en-US" sz="1455" u="none" cap="none" strike="noStrike">
                <a:solidFill>
                  <a:srgbClr val="002060"/>
                </a:solidFill>
                <a:latin typeface="Inter"/>
                <a:ea typeface="Inter"/>
                <a:cs typeface="Inter"/>
                <a:sym typeface="Inter"/>
              </a:rPr>
              <a:t>Forward-looking</a:t>
            </a:r>
            <a:endParaRPr b="0" i="0" sz="1455" u="none" cap="none" strike="noStrike"/>
          </a:p>
        </p:txBody>
      </p:sp>
      <p:sp>
        <p:nvSpPr>
          <p:cNvPr id="749" name="Google Shape;749;g38d80b544c2_0_691"/>
          <p:cNvSpPr/>
          <p:nvPr/>
        </p:nvSpPr>
        <p:spPr>
          <a:xfrm>
            <a:off x="4970719" y="3463875"/>
            <a:ext cx="6638400" cy="296400"/>
          </a:xfrm>
          <a:prstGeom prst="rect">
            <a:avLst/>
          </a:prstGeom>
          <a:noFill/>
          <a:ln>
            <a:noFill/>
          </a:ln>
        </p:spPr>
        <p:txBody>
          <a:bodyPr anchorCtr="0" anchor="t" bIns="0" lIns="0" spcFirstLastPara="1" rIns="0" wrap="square" tIns="0">
            <a:noAutofit/>
          </a:bodyPr>
          <a:lstStyle/>
          <a:p>
            <a:pPr indent="-311977" lvl="0" marL="311976" marR="0" rtl="0" algn="l">
              <a:lnSpc>
                <a:spcPct val="159375"/>
              </a:lnSpc>
              <a:spcBef>
                <a:spcPts val="0"/>
              </a:spcBef>
              <a:spcAft>
                <a:spcPts val="0"/>
              </a:spcAft>
              <a:buClr>
                <a:srgbClr val="002060"/>
              </a:buClr>
              <a:buSzPts val="1456"/>
              <a:buFont typeface="Inter"/>
              <a:buChar char="•"/>
            </a:pPr>
            <a:r>
              <a:rPr b="0" i="0" lang="en-US" sz="1455" u="none" cap="none" strike="noStrike">
                <a:solidFill>
                  <a:srgbClr val="002060"/>
                </a:solidFill>
                <a:latin typeface="Inter"/>
                <a:ea typeface="Inter"/>
                <a:cs typeface="Inter"/>
                <a:sym typeface="Inter"/>
              </a:rPr>
              <a:t>Drives recovery procedures</a:t>
            </a:r>
            <a:endParaRPr b="0" i="0" sz="1455" u="none" cap="none" strike="noStrike"/>
          </a:p>
        </p:txBody>
      </p:sp>
      <p:sp>
        <p:nvSpPr>
          <p:cNvPr id="750" name="Google Shape;750;g38d80b544c2_0_691"/>
          <p:cNvSpPr/>
          <p:nvPr/>
        </p:nvSpPr>
        <p:spPr>
          <a:xfrm>
            <a:off x="4970719" y="3825033"/>
            <a:ext cx="6638400" cy="296400"/>
          </a:xfrm>
          <a:prstGeom prst="rect">
            <a:avLst/>
          </a:prstGeom>
          <a:noFill/>
          <a:ln>
            <a:noFill/>
          </a:ln>
        </p:spPr>
        <p:txBody>
          <a:bodyPr anchorCtr="0" anchor="t" bIns="0" lIns="0" spcFirstLastPara="1" rIns="0" wrap="square" tIns="0">
            <a:noAutofit/>
          </a:bodyPr>
          <a:lstStyle/>
          <a:p>
            <a:pPr indent="-311977" lvl="0" marL="311976" marR="0" rtl="0" algn="l">
              <a:lnSpc>
                <a:spcPct val="159375"/>
              </a:lnSpc>
              <a:spcBef>
                <a:spcPts val="0"/>
              </a:spcBef>
              <a:spcAft>
                <a:spcPts val="0"/>
              </a:spcAft>
              <a:buClr>
                <a:srgbClr val="002060"/>
              </a:buClr>
              <a:buSzPts val="1456"/>
              <a:buFont typeface="Inter"/>
              <a:buChar char="•"/>
            </a:pPr>
            <a:r>
              <a:rPr b="0" i="0" lang="en-US" sz="1455" u="none" cap="none" strike="noStrike">
                <a:solidFill>
                  <a:srgbClr val="002060"/>
                </a:solidFill>
                <a:latin typeface="Inter"/>
                <a:ea typeface="Inter"/>
                <a:cs typeface="Inter"/>
                <a:sym typeface="Inter"/>
              </a:rPr>
              <a:t>Focuses on service availability</a:t>
            </a:r>
            <a:endParaRPr b="0" i="0" sz="1455" u="none" cap="none" strike="noStrike"/>
          </a:p>
        </p:txBody>
      </p:sp>
      <p:sp>
        <p:nvSpPr>
          <p:cNvPr id="751" name="Google Shape;751;g38d80b544c2_0_691"/>
          <p:cNvSpPr/>
          <p:nvPr/>
        </p:nvSpPr>
        <p:spPr>
          <a:xfrm>
            <a:off x="4778550" y="4498825"/>
            <a:ext cx="6686400" cy="2164800"/>
          </a:xfrm>
          <a:prstGeom prst="roundRect">
            <a:avLst>
              <a:gd fmla="val 3595" name="adj"/>
            </a:avLst>
          </a:prstGeom>
          <a:solidFill>
            <a:srgbClr val="F6D5D5"/>
          </a:solidFill>
          <a:ln cap="flat" cmpd="sng" w="8675">
            <a:solidFill>
              <a:srgbClr val="DCBBBB"/>
            </a:solidFill>
            <a:prstDash val="solid"/>
            <a:round/>
            <a:headEnd len="sm" w="sm" type="none"/>
            <a:tailEnd len="sm" w="sm" type="none"/>
          </a:ln>
        </p:spPr>
        <p:txBody>
          <a:bodyPr anchorCtr="0" anchor="ctr" bIns="83175" lIns="83175" spcFirstLastPara="1" rIns="83175" wrap="square" tIns="83175">
            <a:noAutofit/>
          </a:bodyPr>
          <a:lstStyle/>
          <a:p>
            <a:pPr indent="0" lvl="0" marL="0" rtl="0" algn="l">
              <a:spcBef>
                <a:spcPts val="0"/>
              </a:spcBef>
              <a:spcAft>
                <a:spcPts val="0"/>
              </a:spcAft>
              <a:buNone/>
            </a:pPr>
            <a:r>
              <a:t/>
            </a:r>
            <a:endParaRPr/>
          </a:p>
        </p:txBody>
      </p:sp>
      <p:sp>
        <p:nvSpPr>
          <p:cNvPr id="752" name="Google Shape;752;g38d80b544c2_0_691"/>
          <p:cNvSpPr/>
          <p:nvPr/>
        </p:nvSpPr>
        <p:spPr>
          <a:xfrm>
            <a:off x="4970719" y="4690985"/>
            <a:ext cx="2316000" cy="289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20"/>
              <a:buFont typeface="Nunito Sans"/>
              <a:buNone/>
            </a:pPr>
            <a:r>
              <a:rPr b="0" i="0" lang="en-US" sz="1819" u="none" cap="none" strike="noStrike">
                <a:solidFill>
                  <a:srgbClr val="002060"/>
                </a:solidFill>
                <a:latin typeface="Nunito Sans"/>
                <a:ea typeface="Nunito Sans"/>
                <a:cs typeface="Nunito Sans"/>
                <a:sym typeface="Nunito Sans"/>
              </a:rPr>
              <a:t>RPO</a:t>
            </a:r>
            <a:endParaRPr b="0" i="0" sz="1819" u="none" cap="none" strike="noStrike"/>
          </a:p>
        </p:txBody>
      </p:sp>
      <p:sp>
        <p:nvSpPr>
          <p:cNvPr id="753" name="Google Shape;753;g38d80b544c2_0_691"/>
          <p:cNvSpPr/>
          <p:nvPr/>
        </p:nvSpPr>
        <p:spPr>
          <a:xfrm>
            <a:off x="4970719" y="5091572"/>
            <a:ext cx="6638400" cy="296400"/>
          </a:xfrm>
          <a:prstGeom prst="rect">
            <a:avLst/>
          </a:prstGeom>
          <a:noFill/>
          <a:ln>
            <a:noFill/>
          </a:ln>
        </p:spPr>
        <p:txBody>
          <a:bodyPr anchorCtr="0" anchor="t" bIns="0" lIns="0" spcFirstLastPara="1" rIns="0" wrap="square" tIns="0">
            <a:noAutofit/>
          </a:bodyPr>
          <a:lstStyle/>
          <a:p>
            <a:pPr indent="-311977" lvl="0" marL="311976" marR="0" rtl="0" algn="l">
              <a:lnSpc>
                <a:spcPct val="159375"/>
              </a:lnSpc>
              <a:spcBef>
                <a:spcPts val="0"/>
              </a:spcBef>
              <a:spcAft>
                <a:spcPts val="0"/>
              </a:spcAft>
              <a:buClr>
                <a:srgbClr val="002060"/>
              </a:buClr>
              <a:buSzPts val="1456"/>
              <a:buFont typeface="Inter"/>
              <a:buChar char="•"/>
            </a:pPr>
            <a:r>
              <a:rPr b="0" i="0" lang="en-US" sz="1455" u="none" cap="none" strike="noStrike">
                <a:solidFill>
                  <a:srgbClr val="002060"/>
                </a:solidFill>
                <a:latin typeface="Inter"/>
                <a:ea typeface="Inter"/>
                <a:cs typeface="Inter"/>
                <a:sym typeface="Inter"/>
              </a:rPr>
              <a:t>Data loss tolerance</a:t>
            </a:r>
            <a:endParaRPr b="0" i="0" sz="1455" u="none" cap="none" strike="noStrike"/>
          </a:p>
        </p:txBody>
      </p:sp>
      <p:sp>
        <p:nvSpPr>
          <p:cNvPr id="754" name="Google Shape;754;g38d80b544c2_0_691"/>
          <p:cNvSpPr/>
          <p:nvPr/>
        </p:nvSpPr>
        <p:spPr>
          <a:xfrm>
            <a:off x="4970719" y="5452730"/>
            <a:ext cx="6638400" cy="296400"/>
          </a:xfrm>
          <a:prstGeom prst="rect">
            <a:avLst/>
          </a:prstGeom>
          <a:noFill/>
          <a:ln>
            <a:noFill/>
          </a:ln>
        </p:spPr>
        <p:txBody>
          <a:bodyPr anchorCtr="0" anchor="t" bIns="0" lIns="0" spcFirstLastPara="1" rIns="0" wrap="square" tIns="0">
            <a:noAutofit/>
          </a:bodyPr>
          <a:lstStyle/>
          <a:p>
            <a:pPr indent="-311977" lvl="0" marL="311976" marR="0" rtl="0" algn="l">
              <a:lnSpc>
                <a:spcPct val="159375"/>
              </a:lnSpc>
              <a:spcBef>
                <a:spcPts val="0"/>
              </a:spcBef>
              <a:spcAft>
                <a:spcPts val="0"/>
              </a:spcAft>
              <a:buClr>
                <a:srgbClr val="002060"/>
              </a:buClr>
              <a:buSzPts val="1456"/>
              <a:buFont typeface="Inter"/>
              <a:buChar char="•"/>
            </a:pPr>
            <a:r>
              <a:rPr b="0" i="0" lang="en-US" sz="1455" u="none" cap="none" strike="noStrike">
                <a:solidFill>
                  <a:srgbClr val="002060"/>
                </a:solidFill>
                <a:latin typeface="Inter"/>
                <a:ea typeface="Inter"/>
                <a:cs typeface="Inter"/>
                <a:sym typeface="Inter"/>
              </a:rPr>
              <a:t>Backward-looking</a:t>
            </a:r>
            <a:endParaRPr b="0" i="0" sz="1455" u="none" cap="none" strike="noStrike"/>
          </a:p>
        </p:txBody>
      </p:sp>
      <p:sp>
        <p:nvSpPr>
          <p:cNvPr id="755" name="Google Shape;755;g38d80b544c2_0_691"/>
          <p:cNvSpPr/>
          <p:nvPr/>
        </p:nvSpPr>
        <p:spPr>
          <a:xfrm>
            <a:off x="4970719" y="5813886"/>
            <a:ext cx="6638400" cy="296400"/>
          </a:xfrm>
          <a:prstGeom prst="rect">
            <a:avLst/>
          </a:prstGeom>
          <a:noFill/>
          <a:ln>
            <a:noFill/>
          </a:ln>
        </p:spPr>
        <p:txBody>
          <a:bodyPr anchorCtr="0" anchor="t" bIns="0" lIns="0" spcFirstLastPara="1" rIns="0" wrap="square" tIns="0">
            <a:noAutofit/>
          </a:bodyPr>
          <a:lstStyle/>
          <a:p>
            <a:pPr indent="-311977" lvl="0" marL="311976" marR="0" rtl="0" algn="l">
              <a:lnSpc>
                <a:spcPct val="159375"/>
              </a:lnSpc>
              <a:spcBef>
                <a:spcPts val="0"/>
              </a:spcBef>
              <a:spcAft>
                <a:spcPts val="0"/>
              </a:spcAft>
              <a:buClr>
                <a:srgbClr val="002060"/>
              </a:buClr>
              <a:buSzPts val="1456"/>
              <a:buFont typeface="Inter"/>
              <a:buChar char="•"/>
            </a:pPr>
            <a:r>
              <a:rPr b="0" i="0" lang="en-US" sz="1455" u="none" cap="none" strike="noStrike">
                <a:solidFill>
                  <a:srgbClr val="002060"/>
                </a:solidFill>
                <a:latin typeface="Inter"/>
                <a:ea typeface="Inter"/>
                <a:cs typeface="Inter"/>
                <a:sym typeface="Inter"/>
              </a:rPr>
              <a:t>Drives backup policies</a:t>
            </a:r>
            <a:endParaRPr b="0" i="0" sz="1455" u="none" cap="none" strike="noStrike"/>
          </a:p>
        </p:txBody>
      </p:sp>
      <p:sp>
        <p:nvSpPr>
          <p:cNvPr id="756" name="Google Shape;756;g38d80b544c2_0_691"/>
          <p:cNvSpPr/>
          <p:nvPr/>
        </p:nvSpPr>
        <p:spPr>
          <a:xfrm>
            <a:off x="4970719" y="6175044"/>
            <a:ext cx="6638400" cy="296400"/>
          </a:xfrm>
          <a:prstGeom prst="rect">
            <a:avLst/>
          </a:prstGeom>
          <a:noFill/>
          <a:ln>
            <a:noFill/>
          </a:ln>
        </p:spPr>
        <p:txBody>
          <a:bodyPr anchorCtr="0" anchor="t" bIns="0" lIns="0" spcFirstLastPara="1" rIns="0" wrap="square" tIns="0">
            <a:noAutofit/>
          </a:bodyPr>
          <a:lstStyle/>
          <a:p>
            <a:pPr indent="-311977" lvl="0" marL="311976" marR="0" rtl="0" algn="l">
              <a:lnSpc>
                <a:spcPct val="159375"/>
              </a:lnSpc>
              <a:spcBef>
                <a:spcPts val="0"/>
              </a:spcBef>
              <a:spcAft>
                <a:spcPts val="0"/>
              </a:spcAft>
              <a:buClr>
                <a:srgbClr val="002060"/>
              </a:buClr>
              <a:buSzPts val="1456"/>
              <a:buFont typeface="Inter"/>
              <a:buChar char="•"/>
            </a:pPr>
            <a:r>
              <a:rPr b="0" i="0" lang="en-US" sz="1455" u="none" cap="none" strike="noStrike">
                <a:solidFill>
                  <a:srgbClr val="002060"/>
                </a:solidFill>
                <a:latin typeface="Inter"/>
                <a:ea typeface="Inter"/>
                <a:cs typeface="Inter"/>
                <a:sym typeface="Inter"/>
              </a:rPr>
              <a:t>Focuses on data integrity</a:t>
            </a:r>
            <a:endParaRPr b="0" i="0" sz="1455" u="none" cap="none" strike="noStrike"/>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38d80b544c2_0_71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63" name="Google Shape;763;g38d80b544c2_0_71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764" name="Google Shape;764;g38d80b544c2_0_712"/>
          <p:cNvPicPr preferRelativeResize="0"/>
          <p:nvPr/>
        </p:nvPicPr>
        <p:blipFill rotWithShape="1">
          <a:blip r:embed="rId3">
            <a:alphaModFix/>
          </a:blip>
          <a:srcRect b="26948" l="0" r="0" t="26241"/>
          <a:stretch/>
        </p:blipFill>
        <p:spPr>
          <a:xfrm>
            <a:off x="6535375" y="3506300"/>
            <a:ext cx="4517899" cy="3172300"/>
          </a:xfrm>
          <a:prstGeom prst="rect">
            <a:avLst/>
          </a:prstGeom>
          <a:noFill/>
          <a:ln>
            <a:noFill/>
          </a:ln>
        </p:spPr>
      </p:pic>
      <p:sp>
        <p:nvSpPr>
          <p:cNvPr id="765" name="Google Shape;765;g38d80b544c2_0_712"/>
          <p:cNvSpPr/>
          <p:nvPr/>
        </p:nvSpPr>
        <p:spPr>
          <a:xfrm>
            <a:off x="338740" y="811389"/>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Factors Affecting RTO and RPO</a:t>
            </a:r>
            <a:endParaRPr b="0" i="0" sz="4450" u="none" cap="none" strike="noStrike"/>
          </a:p>
        </p:txBody>
      </p:sp>
      <p:sp>
        <p:nvSpPr>
          <p:cNvPr id="766" name="Google Shape;766;g38d80b544c2_0_712"/>
          <p:cNvSpPr/>
          <p:nvPr/>
        </p:nvSpPr>
        <p:spPr>
          <a:xfrm>
            <a:off x="338740" y="2569109"/>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The appropriate RTO and RPO values are influenced by several key factors. Prioritize systems that drive business and revenue, assigning them lower RTOs and RPOs.</a:t>
            </a:r>
            <a:endParaRPr b="0" i="0" sz="1750" u="none" cap="none" strike="noStrike"/>
          </a:p>
        </p:txBody>
      </p:sp>
      <p:sp>
        <p:nvSpPr>
          <p:cNvPr id="767" name="Google Shape;767;g38d80b544c2_0_712"/>
          <p:cNvSpPr/>
          <p:nvPr/>
        </p:nvSpPr>
        <p:spPr>
          <a:xfrm>
            <a:off x="338740" y="391296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System criticality &amp; business impact</a:t>
            </a:r>
            <a:endParaRPr b="0" i="0" sz="1750" u="none" cap="none" strike="noStrike"/>
          </a:p>
        </p:txBody>
      </p:sp>
      <p:sp>
        <p:nvSpPr>
          <p:cNvPr id="768" name="Google Shape;768;g38d80b544c2_0_712"/>
          <p:cNvSpPr/>
          <p:nvPr/>
        </p:nvSpPr>
        <p:spPr>
          <a:xfrm>
            <a:off x="338740" y="435516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Data volume &amp; complexity</a:t>
            </a:r>
            <a:endParaRPr b="0" i="0" sz="1750" u="none" cap="none" strike="noStrike"/>
          </a:p>
        </p:txBody>
      </p:sp>
      <p:sp>
        <p:nvSpPr>
          <p:cNvPr id="769" name="Google Shape;769;g38d80b544c2_0_712"/>
          <p:cNvSpPr/>
          <p:nvPr/>
        </p:nvSpPr>
        <p:spPr>
          <a:xfrm>
            <a:off x="338740" y="479736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Recovery costs vs. acceptable loss</a:t>
            </a:r>
            <a:endParaRPr b="0" i="0" sz="1750" u="none" cap="none" strike="noStrike"/>
          </a:p>
        </p:txBody>
      </p:sp>
      <p:sp>
        <p:nvSpPr>
          <p:cNvPr id="770" name="Google Shape;770;g38d80b544c2_0_712"/>
          <p:cNvSpPr/>
          <p:nvPr/>
        </p:nvSpPr>
        <p:spPr>
          <a:xfrm>
            <a:off x="338740" y="5239562"/>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Regulatory &amp; compliance needs</a:t>
            </a:r>
            <a:endParaRPr b="0" i="0" sz="1750" u="none" cap="none" strike="noStrike"/>
          </a:p>
        </p:txBody>
      </p:sp>
      <p:sp>
        <p:nvSpPr>
          <p:cNvPr id="771" name="Google Shape;771;g38d80b544c2_0_712"/>
          <p:cNvSpPr/>
          <p:nvPr/>
        </p:nvSpPr>
        <p:spPr>
          <a:xfrm>
            <a:off x="338740" y="5681760"/>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Available technology &amp; infrastructure</a:t>
            </a:r>
            <a:endParaRPr b="0" i="0" sz="1750" u="none" cap="none" strike="noStrike"/>
          </a:p>
        </p:txBody>
      </p:sp>
      <p:sp>
        <p:nvSpPr>
          <p:cNvPr id="772" name="Google Shape;772;g38d80b544c2_0_712"/>
          <p:cNvSpPr/>
          <p:nvPr/>
        </p:nvSpPr>
        <p:spPr>
          <a:xfrm>
            <a:off x="338740" y="612395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System interdependencies</a:t>
            </a:r>
            <a:endParaRPr b="0" i="0" sz="17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8d80b544c2_0_14"/>
          <p:cNvSpPr txBox="1"/>
          <p:nvPr>
            <p:ph type="title"/>
          </p:nvPr>
        </p:nvSpPr>
        <p:spPr>
          <a:xfrm>
            <a:off x="609450" y="523150"/>
            <a:ext cx="38823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AGENDA</a:t>
            </a:r>
            <a:endParaRPr/>
          </a:p>
        </p:txBody>
      </p:sp>
      <p:sp>
        <p:nvSpPr>
          <p:cNvPr id="204" name="Google Shape;204;g38d80b544c2_0_14"/>
          <p:cNvSpPr txBox="1"/>
          <p:nvPr>
            <p:ph idx="1" type="body"/>
          </p:nvPr>
        </p:nvSpPr>
        <p:spPr>
          <a:xfrm>
            <a:off x="609450" y="1444325"/>
            <a:ext cx="6197400" cy="5052300"/>
          </a:xfrm>
          <a:prstGeom prst="rect">
            <a:avLst/>
          </a:prstGeom>
          <a:noFill/>
          <a:ln>
            <a:noFill/>
          </a:ln>
        </p:spPr>
        <p:txBody>
          <a:bodyPr anchorCtr="0" anchor="t" bIns="45700" lIns="91425" spcFirstLastPara="1" rIns="91425" wrap="square" tIns="45700">
            <a:normAutofit/>
          </a:bodyPr>
          <a:lstStyle/>
          <a:p>
            <a:pPr indent="-381000" lvl="0" marL="457200" marR="1300480" rtl="0" algn="l">
              <a:lnSpc>
                <a:spcPct val="100000"/>
              </a:lnSpc>
              <a:spcBef>
                <a:spcPts val="1190"/>
              </a:spcBef>
              <a:spcAft>
                <a:spcPts val="0"/>
              </a:spcAft>
              <a:buSzPts val="2400"/>
              <a:buChar char="●"/>
            </a:pPr>
            <a:r>
              <a:rPr b="0" lang="en-US" sz="2400"/>
              <a:t> Why function ranking matters for resilience</a:t>
            </a:r>
            <a:endParaRPr b="0" sz="2400"/>
          </a:p>
          <a:p>
            <a:pPr indent="-381000" lvl="0" marL="457200" rtl="0" algn="l">
              <a:lnSpc>
                <a:spcPct val="115000"/>
              </a:lnSpc>
              <a:spcBef>
                <a:spcPts val="0"/>
              </a:spcBef>
              <a:spcAft>
                <a:spcPts val="0"/>
              </a:spcAft>
              <a:buSzPts val="2400"/>
              <a:buChar char="●"/>
            </a:pPr>
            <a:r>
              <a:rPr b="0" lang="en-US" sz="2400"/>
              <a:t>Overview of four impact dimensions</a:t>
            </a:r>
            <a:endParaRPr b="0" sz="2400"/>
          </a:p>
          <a:p>
            <a:pPr indent="-381000" lvl="0" marL="457200" rtl="0" algn="l">
              <a:lnSpc>
                <a:spcPct val="115000"/>
              </a:lnSpc>
              <a:spcBef>
                <a:spcPts val="0"/>
              </a:spcBef>
              <a:spcAft>
                <a:spcPts val="0"/>
              </a:spcAft>
              <a:buSzPts val="2400"/>
              <a:buChar char="●"/>
            </a:pPr>
            <a:r>
              <a:rPr b="0" lang="en-US" sz="2400"/>
              <a:t>Scoring &amp; weighting models</a:t>
            </a:r>
            <a:endParaRPr b="0" sz="2400"/>
          </a:p>
          <a:p>
            <a:pPr indent="-381000" lvl="0" marL="457200" rtl="0" algn="l">
              <a:lnSpc>
                <a:spcPct val="115000"/>
              </a:lnSpc>
              <a:spcBef>
                <a:spcPts val="0"/>
              </a:spcBef>
              <a:spcAft>
                <a:spcPts val="0"/>
              </a:spcAft>
              <a:buSzPts val="2400"/>
              <a:buChar char="●"/>
            </a:pPr>
            <a:r>
              <a:rPr b="0" lang="en-US" sz="2400"/>
              <a:t>Prioritization techniques</a:t>
            </a:r>
            <a:endParaRPr b="0" sz="2400"/>
          </a:p>
          <a:p>
            <a:pPr indent="-381000" lvl="0" marL="457200" rtl="0" algn="l">
              <a:lnSpc>
                <a:spcPct val="115000"/>
              </a:lnSpc>
              <a:spcBef>
                <a:spcPts val="0"/>
              </a:spcBef>
              <a:spcAft>
                <a:spcPts val="0"/>
              </a:spcAft>
              <a:buSzPts val="2400"/>
              <a:buChar char="●"/>
            </a:pPr>
            <a:r>
              <a:rPr b="0" lang="en-US" sz="2400"/>
              <a:t>Real-world applications discussion</a:t>
            </a:r>
            <a:endParaRPr b="0" sz="2400"/>
          </a:p>
        </p:txBody>
      </p:sp>
      <p:sp>
        <p:nvSpPr>
          <p:cNvPr id="205" name="Google Shape;205;g38d80b544c2_0_1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06" name="Google Shape;206;g38d80b544c2_0_1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07" name="Google Shape;207;g38d80b544c2_0_14"/>
          <p:cNvSpPr txBox="1"/>
          <p:nvPr>
            <p:ph idx="1" type="body"/>
          </p:nvPr>
        </p:nvSpPr>
        <p:spPr>
          <a:xfrm>
            <a:off x="6034375" y="1444325"/>
            <a:ext cx="6056100" cy="5052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200"/>
              </a:spcBef>
              <a:spcAft>
                <a:spcPts val="0"/>
              </a:spcAft>
              <a:buSzPts val="2400"/>
              <a:buChar char="●"/>
            </a:pPr>
            <a:r>
              <a:rPr b="0" lang="en-US" sz="2400"/>
              <a:t>Explain criticality types &amp; implications</a:t>
            </a:r>
            <a:endParaRPr b="0" sz="2400"/>
          </a:p>
          <a:p>
            <a:pPr indent="-381000" lvl="0" marL="457200" rtl="0" algn="l">
              <a:lnSpc>
                <a:spcPct val="115000"/>
              </a:lnSpc>
              <a:spcBef>
                <a:spcPts val="0"/>
              </a:spcBef>
              <a:spcAft>
                <a:spcPts val="0"/>
              </a:spcAft>
              <a:buSzPts val="2400"/>
              <a:buChar char="●"/>
            </a:pPr>
            <a:r>
              <a:rPr b="0" lang="en-US" sz="2400"/>
              <a:t>Apply weighted scoring methods</a:t>
            </a:r>
            <a:endParaRPr b="0" sz="2400"/>
          </a:p>
          <a:p>
            <a:pPr indent="-381000" lvl="0" marL="457200" rtl="0" algn="l">
              <a:lnSpc>
                <a:spcPct val="115000"/>
              </a:lnSpc>
              <a:spcBef>
                <a:spcPts val="0"/>
              </a:spcBef>
              <a:spcAft>
                <a:spcPts val="0"/>
              </a:spcAft>
              <a:buSzPts val="2400"/>
              <a:buChar char="●"/>
            </a:pPr>
            <a:r>
              <a:rPr b="0" lang="en-US" sz="2400"/>
              <a:t>Link rankings to Recovery Time Objectives (RTOs)</a:t>
            </a:r>
            <a:endParaRPr b="0" sz="2400"/>
          </a:p>
          <a:p>
            <a:pPr indent="-381000" lvl="0" marL="457200" rtl="0" algn="l">
              <a:lnSpc>
                <a:spcPct val="115000"/>
              </a:lnSpc>
              <a:spcBef>
                <a:spcPts val="0"/>
              </a:spcBef>
              <a:spcAft>
                <a:spcPts val="0"/>
              </a:spcAft>
              <a:buSzPts val="2400"/>
              <a:buChar char="●"/>
            </a:pPr>
            <a:r>
              <a:rPr b="0" lang="en-US" sz="2400"/>
              <a:t>Validate rankings cross-functionally</a:t>
            </a:r>
            <a:endParaRPr b="0" sz="2400"/>
          </a:p>
        </p:txBody>
      </p:sp>
      <p:sp>
        <p:nvSpPr>
          <p:cNvPr id="208" name="Google Shape;208;g38d80b544c2_0_14"/>
          <p:cNvSpPr txBox="1"/>
          <p:nvPr>
            <p:ph type="title"/>
          </p:nvPr>
        </p:nvSpPr>
        <p:spPr>
          <a:xfrm>
            <a:off x="6034375" y="523150"/>
            <a:ext cx="5023200" cy="7299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2"/>
              </a:buClr>
              <a:buSzPts val="3600"/>
              <a:buFont typeface="Arial"/>
              <a:buNone/>
            </a:pPr>
            <a:r>
              <a:rPr lang="en-US">
                <a:latin typeface="Arial"/>
                <a:ea typeface="Arial"/>
                <a:cs typeface="Arial"/>
                <a:sym typeface="Arial"/>
              </a:rPr>
              <a:t>CLASS OBJECTIVES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38d80b544c2_0_72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779" name="Google Shape;779;g38d80b544c2_0_72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780" name="Google Shape;780;g38d80b544c2_0_727"/>
          <p:cNvSpPr/>
          <p:nvPr/>
        </p:nvSpPr>
        <p:spPr>
          <a:xfrm>
            <a:off x="307463" y="453700"/>
            <a:ext cx="9345600" cy="629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50"/>
              <a:buFont typeface="Nunito Sans"/>
              <a:buNone/>
            </a:pPr>
            <a:r>
              <a:rPr b="0" i="0" lang="en-US" sz="3949" u="none" cap="none" strike="noStrike">
                <a:solidFill>
                  <a:srgbClr val="D1282E"/>
                </a:solidFill>
                <a:latin typeface="Nunito Sans"/>
                <a:ea typeface="Nunito Sans"/>
                <a:cs typeface="Nunito Sans"/>
                <a:sym typeface="Nunito Sans"/>
              </a:rPr>
              <a:t>Linking to Business Impact Analysis (BIA)</a:t>
            </a:r>
            <a:endParaRPr b="0" i="0" sz="3949" u="none" cap="none" strike="noStrike"/>
          </a:p>
        </p:txBody>
      </p:sp>
      <p:sp>
        <p:nvSpPr>
          <p:cNvPr id="781" name="Google Shape;781;g38d80b544c2_0_727"/>
          <p:cNvSpPr/>
          <p:nvPr/>
        </p:nvSpPr>
        <p:spPr>
          <a:xfrm>
            <a:off x="307463" y="1485461"/>
            <a:ext cx="11577000" cy="644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b="0" i="0" lang="en-US" sz="1553" u="none" cap="none" strike="noStrike">
                <a:solidFill>
                  <a:srgbClr val="002060"/>
                </a:solidFill>
                <a:latin typeface="Inter"/>
                <a:ea typeface="Inter"/>
                <a:cs typeface="Inter"/>
                <a:sym typeface="Inter"/>
              </a:rPr>
              <a:t>A Business Impact Analysis (BIA) assesses the impact of downtime on critical business functions, helping define acceptable outage duration and data loss.</a:t>
            </a:r>
            <a:endParaRPr b="0" i="0" sz="1553" u="none" cap="none" strike="noStrike"/>
          </a:p>
        </p:txBody>
      </p:sp>
      <p:sp>
        <p:nvSpPr>
          <p:cNvPr id="782" name="Google Shape;782;g38d80b544c2_0_727"/>
          <p:cNvSpPr/>
          <p:nvPr/>
        </p:nvSpPr>
        <p:spPr>
          <a:xfrm>
            <a:off x="307463" y="2356164"/>
            <a:ext cx="201300" cy="2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Nunito Sans"/>
              <a:buNone/>
            </a:pPr>
            <a:r>
              <a:rPr b="0" i="0" lang="en-US" sz="1553" u="none" cap="none" strike="noStrike">
                <a:solidFill>
                  <a:srgbClr val="002060"/>
                </a:solidFill>
                <a:latin typeface="Nunito Sans"/>
                <a:ea typeface="Nunito Sans"/>
                <a:cs typeface="Nunito Sans"/>
                <a:sym typeface="Nunito Sans"/>
              </a:rPr>
              <a:t>1</a:t>
            </a:r>
            <a:endParaRPr b="0" i="0" sz="1553" u="none" cap="none" strike="noStrike"/>
          </a:p>
        </p:txBody>
      </p:sp>
      <p:sp>
        <p:nvSpPr>
          <p:cNvPr id="783" name="Google Shape;783;g38d80b544c2_0_727"/>
          <p:cNvSpPr/>
          <p:nvPr/>
        </p:nvSpPr>
        <p:spPr>
          <a:xfrm>
            <a:off x="307463" y="2671304"/>
            <a:ext cx="5688000" cy="27300"/>
          </a:xfrm>
          <a:prstGeom prst="rect">
            <a:avLst/>
          </a:prstGeom>
          <a:solidFill>
            <a:srgbClr val="B42827"/>
          </a:solidFill>
          <a:ln>
            <a:noFill/>
          </a:ln>
        </p:spPr>
        <p:txBody>
          <a:bodyPr anchorCtr="0" anchor="ctr" bIns="81150" lIns="81150" spcFirstLastPara="1" rIns="81150" wrap="square" tIns="81150">
            <a:noAutofit/>
          </a:bodyPr>
          <a:lstStyle/>
          <a:p>
            <a:pPr indent="0" lvl="0" marL="0" rtl="0" algn="l">
              <a:spcBef>
                <a:spcPts val="0"/>
              </a:spcBef>
              <a:spcAft>
                <a:spcPts val="0"/>
              </a:spcAft>
              <a:buNone/>
            </a:pPr>
            <a:r>
              <a:t/>
            </a:r>
            <a:endParaRPr/>
          </a:p>
        </p:txBody>
      </p:sp>
      <p:sp>
        <p:nvSpPr>
          <p:cNvPr id="784" name="Google Shape;784;g38d80b544c2_0_727"/>
          <p:cNvSpPr/>
          <p:nvPr/>
        </p:nvSpPr>
        <p:spPr>
          <a:xfrm>
            <a:off x="307463" y="2826020"/>
            <a:ext cx="2847600" cy="31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53"/>
              <a:buFont typeface="Nunito Sans"/>
              <a:buNone/>
            </a:pPr>
            <a:r>
              <a:rPr b="0" i="0" lang="en-US" sz="1952" u="none" cap="none" strike="noStrike">
                <a:solidFill>
                  <a:srgbClr val="002060"/>
                </a:solidFill>
                <a:latin typeface="Nunito Sans"/>
                <a:ea typeface="Nunito Sans"/>
                <a:cs typeface="Nunito Sans"/>
                <a:sym typeface="Nunito Sans"/>
              </a:rPr>
              <a:t>Identify Critical Functions</a:t>
            </a:r>
            <a:endParaRPr b="0" i="0" sz="1952" u="none" cap="none" strike="noStrike"/>
          </a:p>
        </p:txBody>
      </p:sp>
      <p:sp>
        <p:nvSpPr>
          <p:cNvPr id="785" name="Google Shape;785;g38d80b544c2_0_727"/>
          <p:cNvSpPr/>
          <p:nvPr/>
        </p:nvSpPr>
        <p:spPr>
          <a:xfrm>
            <a:off x="307463" y="3261319"/>
            <a:ext cx="5688000" cy="644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b="0" i="0" lang="en-US" sz="1553" u="none" cap="none" strike="noStrike">
                <a:solidFill>
                  <a:srgbClr val="002060"/>
                </a:solidFill>
                <a:latin typeface="Inter"/>
                <a:ea typeface="Inter"/>
                <a:cs typeface="Inter"/>
                <a:sym typeface="Inter"/>
              </a:rPr>
              <a:t>Catalog key business processes &amp; systems based on importance &amp; revenue.</a:t>
            </a:r>
            <a:endParaRPr b="0" i="0" sz="1553" u="none" cap="none" strike="noStrike"/>
          </a:p>
        </p:txBody>
      </p:sp>
      <p:sp>
        <p:nvSpPr>
          <p:cNvPr id="786" name="Google Shape;786;g38d80b544c2_0_727"/>
          <p:cNvSpPr/>
          <p:nvPr/>
        </p:nvSpPr>
        <p:spPr>
          <a:xfrm>
            <a:off x="6196532" y="2356164"/>
            <a:ext cx="201300" cy="2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Nunito Sans"/>
              <a:buNone/>
            </a:pPr>
            <a:r>
              <a:rPr b="0" i="0" lang="en-US" sz="1553" u="none" cap="none" strike="noStrike">
                <a:solidFill>
                  <a:srgbClr val="002060"/>
                </a:solidFill>
                <a:latin typeface="Nunito Sans"/>
                <a:ea typeface="Nunito Sans"/>
                <a:cs typeface="Nunito Sans"/>
                <a:sym typeface="Nunito Sans"/>
              </a:rPr>
              <a:t>2</a:t>
            </a:r>
            <a:endParaRPr b="0" i="0" sz="1553" u="none" cap="none" strike="noStrike"/>
          </a:p>
        </p:txBody>
      </p:sp>
      <p:sp>
        <p:nvSpPr>
          <p:cNvPr id="787" name="Google Shape;787;g38d80b544c2_0_727"/>
          <p:cNvSpPr/>
          <p:nvPr/>
        </p:nvSpPr>
        <p:spPr>
          <a:xfrm>
            <a:off x="6196532" y="2671304"/>
            <a:ext cx="5688000" cy="27300"/>
          </a:xfrm>
          <a:prstGeom prst="rect">
            <a:avLst/>
          </a:prstGeom>
          <a:solidFill>
            <a:srgbClr val="B42827"/>
          </a:solidFill>
          <a:ln>
            <a:noFill/>
          </a:ln>
        </p:spPr>
        <p:txBody>
          <a:bodyPr anchorCtr="0" anchor="ctr" bIns="81150" lIns="81150" spcFirstLastPara="1" rIns="81150" wrap="square" tIns="81150">
            <a:noAutofit/>
          </a:bodyPr>
          <a:lstStyle/>
          <a:p>
            <a:pPr indent="0" lvl="0" marL="0" rtl="0" algn="l">
              <a:spcBef>
                <a:spcPts val="0"/>
              </a:spcBef>
              <a:spcAft>
                <a:spcPts val="0"/>
              </a:spcAft>
              <a:buNone/>
            </a:pPr>
            <a:r>
              <a:t/>
            </a:r>
            <a:endParaRPr/>
          </a:p>
        </p:txBody>
      </p:sp>
      <p:sp>
        <p:nvSpPr>
          <p:cNvPr id="788" name="Google Shape;788;g38d80b544c2_0_727"/>
          <p:cNvSpPr/>
          <p:nvPr/>
        </p:nvSpPr>
        <p:spPr>
          <a:xfrm>
            <a:off x="6196532" y="2826020"/>
            <a:ext cx="2861400" cy="31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53"/>
              <a:buFont typeface="Nunito Sans"/>
              <a:buNone/>
            </a:pPr>
            <a:r>
              <a:rPr b="0" i="0" lang="en-US" sz="1952" u="none" cap="none" strike="noStrike">
                <a:solidFill>
                  <a:srgbClr val="002060"/>
                </a:solidFill>
                <a:latin typeface="Nunito Sans"/>
                <a:ea typeface="Nunito Sans"/>
                <a:cs typeface="Nunito Sans"/>
                <a:sym typeface="Nunito Sans"/>
              </a:rPr>
              <a:t>Assess Impact Over Time</a:t>
            </a:r>
            <a:endParaRPr b="0" i="0" sz="1952" u="none" cap="none" strike="noStrike"/>
          </a:p>
        </p:txBody>
      </p:sp>
      <p:sp>
        <p:nvSpPr>
          <p:cNvPr id="789" name="Google Shape;789;g38d80b544c2_0_727"/>
          <p:cNvSpPr/>
          <p:nvPr/>
        </p:nvSpPr>
        <p:spPr>
          <a:xfrm>
            <a:off x="6196532" y="3261319"/>
            <a:ext cx="5688000" cy="644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b="0" i="0" lang="en-US" sz="1553" u="none" cap="none" strike="noStrike">
                <a:solidFill>
                  <a:srgbClr val="002060"/>
                </a:solidFill>
                <a:latin typeface="Inter"/>
                <a:ea typeface="Inter"/>
                <a:cs typeface="Inter"/>
                <a:sym typeface="Inter"/>
              </a:rPr>
              <a:t>Determine financial, operational, regulatory consequences of downtime.</a:t>
            </a:r>
            <a:endParaRPr b="0" i="0" sz="1553" u="none" cap="none" strike="noStrike"/>
          </a:p>
        </p:txBody>
      </p:sp>
      <p:sp>
        <p:nvSpPr>
          <p:cNvPr id="790" name="Google Shape;790;g38d80b544c2_0_727"/>
          <p:cNvSpPr/>
          <p:nvPr/>
        </p:nvSpPr>
        <p:spPr>
          <a:xfrm>
            <a:off x="307463" y="4257782"/>
            <a:ext cx="201300" cy="2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Nunito Sans"/>
              <a:buNone/>
            </a:pPr>
            <a:r>
              <a:rPr b="0" i="0" lang="en-US" sz="1553" u="none" cap="none" strike="noStrike">
                <a:solidFill>
                  <a:srgbClr val="002060"/>
                </a:solidFill>
                <a:latin typeface="Nunito Sans"/>
                <a:ea typeface="Nunito Sans"/>
                <a:cs typeface="Nunito Sans"/>
                <a:sym typeface="Nunito Sans"/>
              </a:rPr>
              <a:t>3</a:t>
            </a:r>
            <a:endParaRPr b="0" i="0" sz="1553" u="none" cap="none" strike="noStrike"/>
          </a:p>
        </p:txBody>
      </p:sp>
      <p:sp>
        <p:nvSpPr>
          <p:cNvPr id="791" name="Google Shape;791;g38d80b544c2_0_727"/>
          <p:cNvSpPr/>
          <p:nvPr/>
        </p:nvSpPr>
        <p:spPr>
          <a:xfrm>
            <a:off x="307463" y="4572921"/>
            <a:ext cx="5688000" cy="27300"/>
          </a:xfrm>
          <a:prstGeom prst="rect">
            <a:avLst/>
          </a:prstGeom>
          <a:solidFill>
            <a:srgbClr val="B42827"/>
          </a:solidFill>
          <a:ln>
            <a:noFill/>
          </a:ln>
        </p:spPr>
        <p:txBody>
          <a:bodyPr anchorCtr="0" anchor="ctr" bIns="81150" lIns="81150" spcFirstLastPara="1" rIns="81150" wrap="square" tIns="81150">
            <a:noAutofit/>
          </a:bodyPr>
          <a:lstStyle/>
          <a:p>
            <a:pPr indent="0" lvl="0" marL="0" rtl="0" algn="l">
              <a:spcBef>
                <a:spcPts val="0"/>
              </a:spcBef>
              <a:spcAft>
                <a:spcPts val="0"/>
              </a:spcAft>
              <a:buNone/>
            </a:pPr>
            <a:r>
              <a:t/>
            </a:r>
            <a:endParaRPr/>
          </a:p>
        </p:txBody>
      </p:sp>
      <p:sp>
        <p:nvSpPr>
          <p:cNvPr id="792" name="Google Shape;792;g38d80b544c2_0_727"/>
          <p:cNvSpPr/>
          <p:nvPr/>
        </p:nvSpPr>
        <p:spPr>
          <a:xfrm>
            <a:off x="307463" y="4727638"/>
            <a:ext cx="3221700" cy="31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53"/>
              <a:buFont typeface="Nunito Sans"/>
              <a:buNone/>
            </a:pPr>
            <a:r>
              <a:rPr b="0" i="0" lang="en-US" sz="1952" u="none" cap="none" strike="noStrike">
                <a:solidFill>
                  <a:srgbClr val="002060"/>
                </a:solidFill>
                <a:latin typeface="Nunito Sans"/>
                <a:ea typeface="Nunito Sans"/>
                <a:cs typeface="Nunito Sans"/>
                <a:sym typeface="Nunito Sans"/>
              </a:rPr>
              <a:t>Define Tolerance Thresholds</a:t>
            </a:r>
            <a:endParaRPr b="0" i="0" sz="1952" u="none" cap="none" strike="noStrike"/>
          </a:p>
        </p:txBody>
      </p:sp>
      <p:sp>
        <p:nvSpPr>
          <p:cNvPr id="793" name="Google Shape;793;g38d80b544c2_0_727"/>
          <p:cNvSpPr/>
          <p:nvPr/>
        </p:nvSpPr>
        <p:spPr>
          <a:xfrm>
            <a:off x="307463" y="5162937"/>
            <a:ext cx="5688000" cy="644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b="0" i="0" lang="en-US" sz="1553" u="none" cap="none" strike="noStrike">
                <a:solidFill>
                  <a:srgbClr val="002060"/>
                </a:solidFill>
                <a:latin typeface="Inter"/>
                <a:ea typeface="Inter"/>
                <a:cs typeface="Inter"/>
                <a:sym typeface="Inter"/>
              </a:rPr>
              <a:t>Establish max acceptable downtime &amp; data loss before critical impact.</a:t>
            </a:r>
            <a:endParaRPr b="0" i="0" sz="1553" u="none" cap="none" strike="noStrike"/>
          </a:p>
        </p:txBody>
      </p:sp>
      <p:sp>
        <p:nvSpPr>
          <p:cNvPr id="794" name="Google Shape;794;g38d80b544c2_0_727"/>
          <p:cNvSpPr/>
          <p:nvPr/>
        </p:nvSpPr>
        <p:spPr>
          <a:xfrm>
            <a:off x="6196532" y="4257782"/>
            <a:ext cx="201300" cy="2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Nunito Sans"/>
              <a:buNone/>
            </a:pPr>
            <a:r>
              <a:rPr b="0" i="0" lang="en-US" sz="1553" u="none" cap="none" strike="noStrike">
                <a:solidFill>
                  <a:srgbClr val="002060"/>
                </a:solidFill>
                <a:latin typeface="Nunito Sans"/>
                <a:ea typeface="Nunito Sans"/>
                <a:cs typeface="Nunito Sans"/>
                <a:sym typeface="Nunito Sans"/>
              </a:rPr>
              <a:t>4</a:t>
            </a:r>
            <a:endParaRPr b="0" i="0" sz="1553" u="none" cap="none" strike="noStrike"/>
          </a:p>
        </p:txBody>
      </p:sp>
      <p:sp>
        <p:nvSpPr>
          <p:cNvPr id="795" name="Google Shape;795;g38d80b544c2_0_727"/>
          <p:cNvSpPr/>
          <p:nvPr/>
        </p:nvSpPr>
        <p:spPr>
          <a:xfrm>
            <a:off x="6196532" y="4572921"/>
            <a:ext cx="5688000" cy="27300"/>
          </a:xfrm>
          <a:prstGeom prst="rect">
            <a:avLst/>
          </a:prstGeom>
          <a:solidFill>
            <a:srgbClr val="B42827"/>
          </a:solidFill>
          <a:ln>
            <a:noFill/>
          </a:ln>
        </p:spPr>
        <p:txBody>
          <a:bodyPr anchorCtr="0" anchor="ctr" bIns="81150" lIns="81150" spcFirstLastPara="1" rIns="81150" wrap="square" tIns="81150">
            <a:noAutofit/>
          </a:bodyPr>
          <a:lstStyle/>
          <a:p>
            <a:pPr indent="0" lvl="0" marL="0" rtl="0" algn="l">
              <a:spcBef>
                <a:spcPts val="0"/>
              </a:spcBef>
              <a:spcAft>
                <a:spcPts val="0"/>
              </a:spcAft>
              <a:buNone/>
            </a:pPr>
            <a:r>
              <a:t/>
            </a:r>
            <a:endParaRPr/>
          </a:p>
        </p:txBody>
      </p:sp>
      <p:sp>
        <p:nvSpPr>
          <p:cNvPr id="796" name="Google Shape;796;g38d80b544c2_0_727"/>
          <p:cNvSpPr/>
          <p:nvPr/>
        </p:nvSpPr>
        <p:spPr>
          <a:xfrm>
            <a:off x="6196532" y="4727638"/>
            <a:ext cx="2723700" cy="314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53"/>
              <a:buFont typeface="Nunito Sans"/>
              <a:buNone/>
            </a:pPr>
            <a:r>
              <a:rPr b="0" i="0" lang="en-US" sz="1952" u="none" cap="none" strike="noStrike">
                <a:solidFill>
                  <a:srgbClr val="002060"/>
                </a:solidFill>
                <a:latin typeface="Nunito Sans"/>
                <a:ea typeface="Nunito Sans"/>
                <a:cs typeface="Nunito Sans"/>
                <a:sym typeface="Nunito Sans"/>
              </a:rPr>
              <a:t>Set Recovery Objectives</a:t>
            </a:r>
            <a:endParaRPr b="0" i="0" sz="1952" u="none" cap="none" strike="noStrike"/>
          </a:p>
        </p:txBody>
      </p:sp>
      <p:sp>
        <p:nvSpPr>
          <p:cNvPr id="797" name="Google Shape;797;g38d80b544c2_0_727"/>
          <p:cNvSpPr/>
          <p:nvPr/>
        </p:nvSpPr>
        <p:spPr>
          <a:xfrm>
            <a:off x="6196532" y="5162937"/>
            <a:ext cx="5688000" cy="644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53"/>
              <a:buFont typeface="Inter"/>
              <a:buNone/>
            </a:pPr>
            <a:r>
              <a:rPr b="0" i="0" lang="en-US" sz="1553" u="none" cap="none" strike="noStrike">
                <a:solidFill>
                  <a:srgbClr val="002060"/>
                </a:solidFill>
                <a:latin typeface="Inter"/>
                <a:ea typeface="Inter"/>
                <a:cs typeface="Inter"/>
                <a:sym typeface="Inter"/>
              </a:rPr>
              <a:t>Translate business tolerance into specific RTO &amp; RPO targets.</a:t>
            </a:r>
            <a:endParaRPr b="0" i="0" sz="1553" u="none" cap="none" strike="noStrike"/>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38d80b544c2_0_75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04" name="Google Shape;804;g38d80b544c2_0_75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05" name="Google Shape;805;g38d80b544c2_0_751"/>
          <p:cNvPicPr preferRelativeResize="0"/>
          <p:nvPr/>
        </p:nvPicPr>
        <p:blipFill rotWithShape="1">
          <a:blip r:embed="rId3">
            <a:alphaModFix/>
          </a:blip>
          <a:srcRect b="0" l="0" r="0" t="35757"/>
          <a:stretch/>
        </p:blipFill>
        <p:spPr>
          <a:xfrm>
            <a:off x="490620" y="2086025"/>
            <a:ext cx="3069605" cy="2958001"/>
          </a:xfrm>
          <a:prstGeom prst="rect">
            <a:avLst/>
          </a:prstGeom>
          <a:noFill/>
          <a:ln>
            <a:noFill/>
          </a:ln>
        </p:spPr>
      </p:pic>
      <p:sp>
        <p:nvSpPr>
          <p:cNvPr id="806" name="Google Shape;806;g38d80b544c2_0_751"/>
          <p:cNvSpPr/>
          <p:nvPr/>
        </p:nvSpPr>
        <p:spPr>
          <a:xfrm>
            <a:off x="4195265" y="784719"/>
            <a:ext cx="56838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Setting Practical RTOs</a:t>
            </a:r>
            <a:endParaRPr b="0" i="0" sz="4450" u="none" cap="none" strike="noStrike"/>
          </a:p>
        </p:txBody>
      </p:sp>
      <p:sp>
        <p:nvSpPr>
          <p:cNvPr id="807" name="Google Shape;807;g38d80b544c2_0_751"/>
          <p:cNvSpPr/>
          <p:nvPr/>
        </p:nvSpPr>
        <p:spPr>
          <a:xfrm>
            <a:off x="4195265" y="1833660"/>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Achieving a zero RTO is often costly and complex. Stakeholders must collaborate to set realistic RTO requirements that balance business needs with technical capabilities.</a:t>
            </a:r>
            <a:endParaRPr b="0" i="0" sz="1750" u="none" cap="none" strike="noStrike"/>
          </a:p>
        </p:txBody>
      </p:sp>
      <p:sp>
        <p:nvSpPr>
          <p:cNvPr id="808" name="Google Shape;808;g38d80b544c2_0_751"/>
          <p:cNvSpPr/>
          <p:nvPr/>
        </p:nvSpPr>
        <p:spPr>
          <a:xfrm>
            <a:off x="4195265" y="317751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Balance business needs with available technology</a:t>
            </a:r>
            <a:endParaRPr b="0" i="0" sz="1750" u="none" cap="none" strike="noStrike"/>
          </a:p>
        </p:txBody>
      </p:sp>
      <p:sp>
        <p:nvSpPr>
          <p:cNvPr id="809" name="Google Shape;809;g38d80b544c2_0_751"/>
          <p:cNvSpPr/>
          <p:nvPr/>
        </p:nvSpPr>
        <p:spPr>
          <a:xfrm>
            <a:off x="4195265" y="3619717"/>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Include full recovery sequences and dependencies</a:t>
            </a:r>
            <a:endParaRPr b="0" i="0" sz="1750" u="none" cap="none" strike="noStrike"/>
          </a:p>
        </p:txBody>
      </p:sp>
      <p:sp>
        <p:nvSpPr>
          <p:cNvPr id="810" name="Google Shape;810;g38d80b544c2_0_751"/>
          <p:cNvSpPr/>
          <p:nvPr/>
        </p:nvSpPr>
        <p:spPr>
          <a:xfrm>
            <a:off x="4195265" y="4061915"/>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Account for human factors and communication</a:t>
            </a:r>
            <a:endParaRPr b="0" i="0" sz="1750" u="none" cap="none" strike="noStrike"/>
          </a:p>
        </p:txBody>
      </p:sp>
      <p:sp>
        <p:nvSpPr>
          <p:cNvPr id="811" name="Google Shape;811;g38d80b544c2_0_751"/>
          <p:cNvSpPr/>
          <p:nvPr/>
        </p:nvSpPr>
        <p:spPr>
          <a:xfrm>
            <a:off x="4195265" y="450411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Incorporate testing results and historical data</a:t>
            </a:r>
            <a:endParaRPr b="0" i="0" sz="1750" u="none" cap="none" strike="noStrike"/>
          </a:p>
        </p:txBody>
      </p:sp>
      <p:sp>
        <p:nvSpPr>
          <p:cNvPr id="812" name="Google Shape;812;g38d80b544c2_0_751"/>
          <p:cNvSpPr/>
          <p:nvPr/>
        </p:nvSpPr>
        <p:spPr>
          <a:xfrm>
            <a:off x="4195265" y="4946311"/>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Build in safety margins for complications</a:t>
            </a:r>
            <a:endParaRPr b="0" i="0" sz="1750" u="none" cap="none" strike="noStrike"/>
          </a:p>
        </p:txBody>
      </p:sp>
      <p:sp>
        <p:nvSpPr>
          <p:cNvPr id="813" name="Google Shape;813;g38d80b544c2_0_751"/>
          <p:cNvSpPr/>
          <p:nvPr/>
        </p:nvSpPr>
        <p:spPr>
          <a:xfrm>
            <a:off x="4195265" y="5388509"/>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Align with resources, budget, and expertise</a:t>
            </a:r>
            <a:endParaRPr b="0" i="0" sz="1750" u="none" cap="none" strike="noStrike"/>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38d80b544c2_0_766"/>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20" name="Google Shape;820;g38d80b544c2_0_766"/>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21" name="Google Shape;821;g38d80b544c2_0_766"/>
          <p:cNvPicPr preferRelativeResize="0"/>
          <p:nvPr/>
        </p:nvPicPr>
        <p:blipFill rotWithShape="1">
          <a:blip r:embed="rId3">
            <a:alphaModFix/>
          </a:blip>
          <a:srcRect b="15503" l="14376" r="13671" t="43407"/>
          <a:stretch/>
        </p:blipFill>
        <p:spPr>
          <a:xfrm>
            <a:off x="8034037" y="1861950"/>
            <a:ext cx="3569537" cy="3057647"/>
          </a:xfrm>
          <a:prstGeom prst="rect">
            <a:avLst/>
          </a:prstGeom>
          <a:noFill/>
          <a:ln>
            <a:noFill/>
          </a:ln>
        </p:spPr>
      </p:pic>
      <p:sp>
        <p:nvSpPr>
          <p:cNvPr id="822" name="Google Shape;822;g38d80b544c2_0_766"/>
          <p:cNvSpPr/>
          <p:nvPr/>
        </p:nvSpPr>
        <p:spPr>
          <a:xfrm>
            <a:off x="275215" y="453567"/>
            <a:ext cx="57333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Setting Practical RPOs</a:t>
            </a:r>
            <a:endParaRPr b="0" i="0" sz="4450" u="none" cap="none" strike="noStrike"/>
          </a:p>
        </p:txBody>
      </p:sp>
      <p:sp>
        <p:nvSpPr>
          <p:cNvPr id="823" name="Google Shape;823;g38d80b544c2_0_766"/>
          <p:cNvSpPr/>
          <p:nvPr/>
        </p:nvSpPr>
        <p:spPr>
          <a:xfrm>
            <a:off x="275215" y="1502508"/>
            <a:ext cx="75564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RPO (Recovery Point Objective) defines the maximum acceptable data loss. For example, a 4-hour RPO means data must be backed up at least every four hours. More frequent backups increase cost without always adding business value.</a:t>
            </a:r>
            <a:endParaRPr b="0" i="0" sz="1750" u="none" cap="none" strike="noStrike"/>
          </a:p>
        </p:txBody>
      </p:sp>
      <p:sp>
        <p:nvSpPr>
          <p:cNvPr id="824" name="Google Shape;824;g38d80b544c2_0_766"/>
          <p:cNvSpPr/>
          <p:nvPr/>
        </p:nvSpPr>
        <p:spPr>
          <a:xfrm>
            <a:off x="275215" y="320926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Define backup frequency based on data loss tolerance</a:t>
            </a:r>
            <a:endParaRPr b="0" i="0" sz="1750" u="none" cap="none" strike="noStrike"/>
          </a:p>
        </p:txBody>
      </p:sp>
      <p:sp>
        <p:nvSpPr>
          <p:cNvPr id="825" name="Google Shape;825;g38d80b544c2_0_766"/>
          <p:cNvSpPr/>
          <p:nvPr/>
        </p:nvSpPr>
        <p:spPr>
          <a:xfrm>
            <a:off x="275215" y="3651467"/>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Consider data change rates and transaction volumes</a:t>
            </a:r>
            <a:endParaRPr b="0" i="0" sz="1750" u="none" cap="none" strike="noStrike"/>
          </a:p>
        </p:txBody>
      </p:sp>
      <p:sp>
        <p:nvSpPr>
          <p:cNvPr id="826" name="Google Shape;826;g38d80b544c2_0_766"/>
          <p:cNvSpPr/>
          <p:nvPr/>
        </p:nvSpPr>
        <p:spPr>
          <a:xfrm>
            <a:off x="275215" y="4093665"/>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Balance frequent backup costs with acceptable data loss</a:t>
            </a:r>
            <a:endParaRPr b="0" i="0" sz="1750" u="none" cap="none" strike="noStrike"/>
          </a:p>
        </p:txBody>
      </p:sp>
      <p:sp>
        <p:nvSpPr>
          <p:cNvPr id="827" name="Google Shape;827;g38d80b544c2_0_766"/>
          <p:cNvSpPr/>
          <p:nvPr/>
        </p:nvSpPr>
        <p:spPr>
          <a:xfrm>
            <a:off x="275225" y="4535869"/>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Account for backup window timing and system performance impact</a:t>
            </a:r>
            <a:endParaRPr b="0" i="0" sz="1750" u="none" cap="none" strike="noStrike"/>
          </a:p>
        </p:txBody>
      </p:sp>
      <p:sp>
        <p:nvSpPr>
          <p:cNvPr id="828" name="Google Shape;828;g38d80b544c2_0_766"/>
          <p:cNvSpPr/>
          <p:nvPr/>
        </p:nvSpPr>
        <p:spPr>
          <a:xfrm>
            <a:off x="275215" y="497806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Include data validation and restoration testing</a:t>
            </a:r>
            <a:endParaRPr b="0" i="0" sz="1750" u="none" cap="none" strike="noStrike"/>
          </a:p>
        </p:txBody>
      </p:sp>
      <p:sp>
        <p:nvSpPr>
          <p:cNvPr id="829" name="Google Shape;829;g38d80b544c2_0_766"/>
          <p:cNvSpPr/>
          <p:nvPr/>
        </p:nvSpPr>
        <p:spPr>
          <a:xfrm>
            <a:off x="275215" y="5420262"/>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Balance storage costs with RPO precision</a:t>
            </a:r>
            <a:endParaRPr b="0" i="0" sz="1750" u="none" cap="none" strike="noStrike"/>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38d80b544c2_0_781"/>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36" name="Google Shape;836;g38d80b544c2_0_781"/>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837" name="Google Shape;837;g38d80b544c2_0_781"/>
          <p:cNvSpPr/>
          <p:nvPr/>
        </p:nvSpPr>
        <p:spPr>
          <a:xfrm>
            <a:off x="217149" y="528224"/>
            <a:ext cx="7179900" cy="634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82"/>
              <a:buFont typeface="Nunito Sans"/>
              <a:buNone/>
            </a:pPr>
            <a:r>
              <a:rPr b="0" i="0" lang="en-US" sz="3982" u="none" cap="none" strike="noStrike">
                <a:solidFill>
                  <a:srgbClr val="D1282E"/>
                </a:solidFill>
                <a:latin typeface="Nunito Sans"/>
                <a:ea typeface="Nunito Sans"/>
                <a:cs typeface="Nunito Sans"/>
                <a:sym typeface="Nunito Sans"/>
              </a:rPr>
              <a:t>Example: E-commerce Platform</a:t>
            </a:r>
            <a:endParaRPr b="0" i="0" sz="3982" u="none" cap="none" strike="noStrike"/>
          </a:p>
        </p:txBody>
      </p:sp>
      <p:sp>
        <p:nvSpPr>
          <p:cNvPr id="838" name="Google Shape;838;g38d80b544c2_0_781"/>
          <p:cNvSpPr/>
          <p:nvPr/>
        </p:nvSpPr>
        <p:spPr>
          <a:xfrm>
            <a:off x="217149" y="1568475"/>
            <a:ext cx="11672100" cy="324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0" i="0" lang="en-US" sz="1566" u="none" cap="none" strike="noStrike">
                <a:solidFill>
                  <a:srgbClr val="002060"/>
                </a:solidFill>
                <a:latin typeface="Inter"/>
                <a:ea typeface="Inter"/>
                <a:cs typeface="Inter"/>
                <a:sym typeface="Inter"/>
              </a:rPr>
              <a:t>Different systems within an organization require varied recovery objectives based on their business impact.</a:t>
            </a:r>
            <a:endParaRPr b="0" i="0" sz="1566" u="none" cap="none" strike="noStrike"/>
          </a:p>
        </p:txBody>
      </p:sp>
      <p:sp>
        <p:nvSpPr>
          <p:cNvPr id="839" name="Google Shape;839;g38d80b544c2_0_781"/>
          <p:cNvSpPr/>
          <p:nvPr/>
        </p:nvSpPr>
        <p:spPr>
          <a:xfrm>
            <a:off x="217149" y="2121577"/>
            <a:ext cx="3755400" cy="3416400"/>
          </a:xfrm>
          <a:prstGeom prst="roundRect">
            <a:avLst>
              <a:gd fmla="val 2496" name="adj"/>
            </a:avLst>
          </a:prstGeom>
          <a:solidFill>
            <a:srgbClr val="FFFFFF"/>
          </a:solidFill>
          <a:ln cap="flat" cmpd="sng" w="27275">
            <a:solidFill>
              <a:srgbClr val="DCBBBB"/>
            </a:solidFill>
            <a:prstDash val="solid"/>
            <a:round/>
            <a:headEnd len="sm" w="sm" type="none"/>
            <a:tailEnd len="sm" w="sm" type="none"/>
          </a:ln>
        </p:spPr>
        <p:txBody>
          <a:bodyPr anchorCtr="0" anchor="ctr" bIns="81825" lIns="81825" spcFirstLastPara="1" rIns="81825" wrap="square" tIns="81825">
            <a:noAutofit/>
          </a:bodyPr>
          <a:lstStyle/>
          <a:p>
            <a:pPr indent="0" lvl="0" marL="0" rtl="0" algn="l">
              <a:spcBef>
                <a:spcPts val="0"/>
              </a:spcBef>
              <a:spcAft>
                <a:spcPts val="0"/>
              </a:spcAft>
              <a:buNone/>
            </a:pPr>
            <a:r>
              <a:t/>
            </a:r>
            <a:endParaRPr/>
          </a:p>
        </p:txBody>
      </p:sp>
      <p:sp>
        <p:nvSpPr>
          <p:cNvPr id="840" name="Google Shape;840;g38d80b544c2_0_781"/>
          <p:cNvSpPr/>
          <p:nvPr/>
        </p:nvSpPr>
        <p:spPr>
          <a:xfrm>
            <a:off x="447404" y="2351833"/>
            <a:ext cx="2863500" cy="31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9"/>
              <a:buFont typeface="Nunito Sans"/>
              <a:buNone/>
            </a:pPr>
            <a:r>
              <a:rPr b="0" i="0" lang="en-US" sz="1968" u="none" cap="none" strike="noStrike">
                <a:solidFill>
                  <a:srgbClr val="002060"/>
                </a:solidFill>
                <a:latin typeface="Nunito Sans"/>
                <a:ea typeface="Nunito Sans"/>
                <a:cs typeface="Nunito Sans"/>
                <a:sym typeface="Nunito Sans"/>
              </a:rPr>
              <a:t>Order Processing System</a:t>
            </a:r>
            <a:endParaRPr b="0" i="0" sz="1968" u="none" cap="none" strike="noStrike"/>
          </a:p>
        </p:txBody>
      </p:sp>
      <p:sp>
        <p:nvSpPr>
          <p:cNvPr id="841" name="Google Shape;841;g38d80b544c2_0_781"/>
          <p:cNvSpPr/>
          <p:nvPr/>
        </p:nvSpPr>
        <p:spPr>
          <a:xfrm>
            <a:off x="447404" y="2790714"/>
            <a:ext cx="3294900" cy="324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1" i="0" lang="en-US" sz="1566" u="none" cap="none" strike="noStrike">
                <a:solidFill>
                  <a:srgbClr val="002060"/>
                </a:solidFill>
                <a:latin typeface="Inter"/>
                <a:ea typeface="Inter"/>
                <a:cs typeface="Inter"/>
                <a:sym typeface="Inter"/>
              </a:rPr>
              <a:t>RTO:</a:t>
            </a:r>
            <a:r>
              <a:rPr b="0" i="0" lang="en-US" sz="1566" u="none" cap="none" strike="noStrike">
                <a:solidFill>
                  <a:srgbClr val="002060"/>
                </a:solidFill>
                <a:latin typeface="Inter"/>
                <a:ea typeface="Inter"/>
                <a:cs typeface="Inter"/>
                <a:sym typeface="Inter"/>
              </a:rPr>
              <a:t> 1 hour</a:t>
            </a:r>
            <a:endParaRPr b="0" i="0" sz="1566" u="none" cap="none" strike="noStrike"/>
          </a:p>
        </p:txBody>
      </p:sp>
      <p:sp>
        <p:nvSpPr>
          <p:cNvPr id="842" name="Google Shape;842;g38d80b544c2_0_781"/>
          <p:cNvSpPr/>
          <p:nvPr/>
        </p:nvSpPr>
        <p:spPr>
          <a:xfrm>
            <a:off x="447404" y="3237266"/>
            <a:ext cx="3294900" cy="324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1" i="0" lang="en-US" sz="1566" u="none" cap="none" strike="noStrike">
                <a:solidFill>
                  <a:srgbClr val="002060"/>
                </a:solidFill>
                <a:latin typeface="Inter"/>
                <a:ea typeface="Inter"/>
                <a:cs typeface="Inter"/>
                <a:sym typeface="Inter"/>
              </a:rPr>
              <a:t>RPO:</a:t>
            </a:r>
            <a:r>
              <a:rPr b="0" i="0" lang="en-US" sz="1566" u="none" cap="none" strike="noStrike">
                <a:solidFill>
                  <a:srgbClr val="002060"/>
                </a:solidFill>
                <a:latin typeface="Inter"/>
                <a:ea typeface="Inter"/>
                <a:cs typeface="Inter"/>
                <a:sym typeface="Inter"/>
              </a:rPr>
              <a:t> 15 minutes</a:t>
            </a:r>
            <a:endParaRPr b="0" i="0" sz="1566" u="none" cap="none" strike="noStrike"/>
          </a:p>
        </p:txBody>
      </p:sp>
      <p:sp>
        <p:nvSpPr>
          <p:cNvPr id="843" name="Google Shape;843;g38d80b544c2_0_781"/>
          <p:cNvSpPr/>
          <p:nvPr/>
        </p:nvSpPr>
        <p:spPr>
          <a:xfrm>
            <a:off x="447404" y="3683819"/>
            <a:ext cx="3294900" cy="1299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0" i="0" lang="en-US" sz="1566" u="none" cap="none" strike="noStrike">
                <a:solidFill>
                  <a:srgbClr val="002060"/>
                </a:solidFill>
                <a:latin typeface="Inter"/>
                <a:ea typeface="Inter"/>
                <a:cs typeface="Inter"/>
                <a:sym typeface="Inter"/>
              </a:rPr>
              <a:t>Critical for revenue generation. Requires rapid recovery and high-frequency backups to minimize transaction loss.</a:t>
            </a:r>
            <a:endParaRPr b="0" i="0" sz="1566" u="none" cap="none" strike="noStrike"/>
          </a:p>
        </p:txBody>
      </p:sp>
      <p:sp>
        <p:nvSpPr>
          <p:cNvPr id="844" name="Google Shape;844;g38d80b544c2_0_781"/>
          <p:cNvSpPr/>
          <p:nvPr/>
        </p:nvSpPr>
        <p:spPr>
          <a:xfrm>
            <a:off x="4175487" y="2121577"/>
            <a:ext cx="3755400" cy="3416400"/>
          </a:xfrm>
          <a:prstGeom prst="roundRect">
            <a:avLst>
              <a:gd fmla="val 2496" name="adj"/>
            </a:avLst>
          </a:prstGeom>
          <a:solidFill>
            <a:srgbClr val="FFFFFF"/>
          </a:solidFill>
          <a:ln cap="flat" cmpd="sng" w="27275">
            <a:solidFill>
              <a:srgbClr val="DCBBBB"/>
            </a:solidFill>
            <a:prstDash val="solid"/>
            <a:round/>
            <a:headEnd len="sm" w="sm" type="none"/>
            <a:tailEnd len="sm" w="sm" type="none"/>
          </a:ln>
        </p:spPr>
        <p:txBody>
          <a:bodyPr anchorCtr="0" anchor="ctr" bIns="81825" lIns="81825" spcFirstLastPara="1" rIns="81825" wrap="square" tIns="81825">
            <a:noAutofit/>
          </a:bodyPr>
          <a:lstStyle/>
          <a:p>
            <a:pPr indent="0" lvl="0" marL="0" rtl="0" algn="l">
              <a:spcBef>
                <a:spcPts val="0"/>
              </a:spcBef>
              <a:spcAft>
                <a:spcPts val="0"/>
              </a:spcAft>
              <a:buNone/>
            </a:pPr>
            <a:r>
              <a:t/>
            </a:r>
            <a:endParaRPr/>
          </a:p>
        </p:txBody>
      </p:sp>
      <p:sp>
        <p:nvSpPr>
          <p:cNvPr id="845" name="Google Shape;845;g38d80b544c2_0_781"/>
          <p:cNvSpPr/>
          <p:nvPr/>
        </p:nvSpPr>
        <p:spPr>
          <a:xfrm>
            <a:off x="4405742" y="2351833"/>
            <a:ext cx="2805900" cy="31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9"/>
              <a:buFont typeface="Nunito Sans"/>
              <a:buNone/>
            </a:pPr>
            <a:r>
              <a:rPr b="0" i="0" lang="en-US" sz="1968" u="none" cap="none" strike="noStrike">
                <a:solidFill>
                  <a:srgbClr val="002060"/>
                </a:solidFill>
                <a:latin typeface="Nunito Sans"/>
                <a:ea typeface="Nunito Sans"/>
                <a:cs typeface="Nunito Sans"/>
                <a:sym typeface="Nunito Sans"/>
              </a:rPr>
              <a:t>Marketing Data Platform</a:t>
            </a:r>
            <a:endParaRPr b="0" i="0" sz="1968" u="none" cap="none" strike="noStrike"/>
          </a:p>
        </p:txBody>
      </p:sp>
      <p:sp>
        <p:nvSpPr>
          <p:cNvPr id="846" name="Google Shape;846;g38d80b544c2_0_781"/>
          <p:cNvSpPr/>
          <p:nvPr/>
        </p:nvSpPr>
        <p:spPr>
          <a:xfrm>
            <a:off x="4405742" y="2790714"/>
            <a:ext cx="3294900" cy="324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1" i="0" lang="en-US" sz="1566" u="none" cap="none" strike="noStrike">
                <a:solidFill>
                  <a:srgbClr val="002060"/>
                </a:solidFill>
                <a:latin typeface="Inter"/>
                <a:ea typeface="Inter"/>
                <a:cs typeface="Inter"/>
                <a:sym typeface="Inter"/>
              </a:rPr>
              <a:t>RTO:</a:t>
            </a:r>
            <a:r>
              <a:rPr b="0" i="0" lang="en-US" sz="1566" u="none" cap="none" strike="noStrike">
                <a:solidFill>
                  <a:srgbClr val="002060"/>
                </a:solidFill>
                <a:latin typeface="Inter"/>
                <a:ea typeface="Inter"/>
                <a:cs typeface="Inter"/>
                <a:sym typeface="Inter"/>
              </a:rPr>
              <a:t> 24 hours</a:t>
            </a:r>
            <a:endParaRPr b="0" i="0" sz="1566" u="none" cap="none" strike="noStrike"/>
          </a:p>
        </p:txBody>
      </p:sp>
      <p:sp>
        <p:nvSpPr>
          <p:cNvPr id="847" name="Google Shape;847;g38d80b544c2_0_781"/>
          <p:cNvSpPr/>
          <p:nvPr/>
        </p:nvSpPr>
        <p:spPr>
          <a:xfrm>
            <a:off x="4405742" y="3237266"/>
            <a:ext cx="3294900" cy="324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1" i="0" lang="en-US" sz="1566" u="none" cap="none" strike="noStrike">
                <a:solidFill>
                  <a:srgbClr val="002060"/>
                </a:solidFill>
                <a:latin typeface="Inter"/>
                <a:ea typeface="Inter"/>
                <a:cs typeface="Inter"/>
                <a:sym typeface="Inter"/>
              </a:rPr>
              <a:t>RPO:</a:t>
            </a:r>
            <a:r>
              <a:rPr b="0" i="0" lang="en-US" sz="1566" u="none" cap="none" strike="noStrike">
                <a:solidFill>
                  <a:srgbClr val="002060"/>
                </a:solidFill>
                <a:latin typeface="Inter"/>
                <a:ea typeface="Inter"/>
                <a:cs typeface="Inter"/>
                <a:sym typeface="Inter"/>
              </a:rPr>
              <a:t> 12 hours</a:t>
            </a:r>
            <a:endParaRPr b="0" i="0" sz="1566" u="none" cap="none" strike="noStrike"/>
          </a:p>
        </p:txBody>
      </p:sp>
      <p:sp>
        <p:nvSpPr>
          <p:cNvPr id="848" name="Google Shape;848;g38d80b544c2_0_781"/>
          <p:cNvSpPr/>
          <p:nvPr/>
        </p:nvSpPr>
        <p:spPr>
          <a:xfrm>
            <a:off x="4405742" y="3683819"/>
            <a:ext cx="3294900" cy="16236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0" i="0" lang="en-US" sz="1566" u="none" cap="none" strike="noStrike">
                <a:solidFill>
                  <a:srgbClr val="002060"/>
                </a:solidFill>
                <a:latin typeface="Inter"/>
                <a:ea typeface="Inter"/>
                <a:cs typeface="Inter"/>
                <a:sym typeface="Inter"/>
              </a:rPr>
              <a:t>Important for campaign management, but not revenue-critical. Longer recovery is acceptable with scheduled backups.</a:t>
            </a:r>
            <a:endParaRPr b="0" i="0" sz="1566" u="none" cap="none" strike="noStrike"/>
          </a:p>
        </p:txBody>
      </p:sp>
      <p:sp>
        <p:nvSpPr>
          <p:cNvPr id="849" name="Google Shape;849;g38d80b544c2_0_781"/>
          <p:cNvSpPr/>
          <p:nvPr/>
        </p:nvSpPr>
        <p:spPr>
          <a:xfrm>
            <a:off x="8133825" y="2121577"/>
            <a:ext cx="3755400" cy="3416400"/>
          </a:xfrm>
          <a:prstGeom prst="roundRect">
            <a:avLst>
              <a:gd fmla="val 2496" name="adj"/>
            </a:avLst>
          </a:prstGeom>
          <a:solidFill>
            <a:srgbClr val="FFFFFF"/>
          </a:solidFill>
          <a:ln cap="flat" cmpd="sng" w="27275">
            <a:solidFill>
              <a:srgbClr val="DCBBBB"/>
            </a:solidFill>
            <a:prstDash val="solid"/>
            <a:round/>
            <a:headEnd len="sm" w="sm" type="none"/>
            <a:tailEnd len="sm" w="sm" type="none"/>
          </a:ln>
        </p:spPr>
        <p:txBody>
          <a:bodyPr anchorCtr="0" anchor="ctr" bIns="81825" lIns="81825" spcFirstLastPara="1" rIns="81825" wrap="square" tIns="81825">
            <a:noAutofit/>
          </a:bodyPr>
          <a:lstStyle/>
          <a:p>
            <a:pPr indent="0" lvl="0" marL="0" rtl="0" algn="l">
              <a:spcBef>
                <a:spcPts val="0"/>
              </a:spcBef>
              <a:spcAft>
                <a:spcPts val="0"/>
              </a:spcAft>
              <a:buNone/>
            </a:pPr>
            <a:r>
              <a:t/>
            </a:r>
            <a:endParaRPr/>
          </a:p>
        </p:txBody>
      </p:sp>
      <p:sp>
        <p:nvSpPr>
          <p:cNvPr id="850" name="Google Shape;850;g38d80b544c2_0_781"/>
          <p:cNvSpPr/>
          <p:nvPr/>
        </p:nvSpPr>
        <p:spPr>
          <a:xfrm>
            <a:off x="8364080" y="2351833"/>
            <a:ext cx="2537400" cy="3171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969"/>
              <a:buFont typeface="Nunito Sans"/>
              <a:buNone/>
            </a:pPr>
            <a:r>
              <a:rPr b="0" i="0" lang="en-US" sz="1968" u="none" cap="none" strike="noStrike">
                <a:solidFill>
                  <a:srgbClr val="002060"/>
                </a:solidFill>
                <a:latin typeface="Nunito Sans"/>
                <a:ea typeface="Nunito Sans"/>
                <a:cs typeface="Nunito Sans"/>
                <a:sym typeface="Nunito Sans"/>
              </a:rPr>
              <a:t>Historical Analytics</a:t>
            </a:r>
            <a:endParaRPr b="0" i="0" sz="1968" u="none" cap="none" strike="noStrike"/>
          </a:p>
        </p:txBody>
      </p:sp>
      <p:sp>
        <p:nvSpPr>
          <p:cNvPr id="851" name="Google Shape;851;g38d80b544c2_0_781"/>
          <p:cNvSpPr/>
          <p:nvPr/>
        </p:nvSpPr>
        <p:spPr>
          <a:xfrm>
            <a:off x="8364080" y="2790714"/>
            <a:ext cx="3294900" cy="324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1" i="0" lang="en-US" sz="1566" u="none" cap="none" strike="noStrike">
                <a:solidFill>
                  <a:srgbClr val="002060"/>
                </a:solidFill>
                <a:latin typeface="Inter"/>
                <a:ea typeface="Inter"/>
                <a:cs typeface="Inter"/>
                <a:sym typeface="Inter"/>
              </a:rPr>
              <a:t>RTO:</a:t>
            </a:r>
            <a:r>
              <a:rPr b="0" i="0" lang="en-US" sz="1566" u="none" cap="none" strike="noStrike">
                <a:solidFill>
                  <a:srgbClr val="002060"/>
                </a:solidFill>
                <a:latin typeface="Inter"/>
                <a:ea typeface="Inter"/>
                <a:cs typeface="Inter"/>
                <a:sym typeface="Inter"/>
              </a:rPr>
              <a:t> 72 hours</a:t>
            </a:r>
            <a:endParaRPr b="0" i="0" sz="1566" u="none" cap="none" strike="noStrike"/>
          </a:p>
        </p:txBody>
      </p:sp>
      <p:sp>
        <p:nvSpPr>
          <p:cNvPr id="852" name="Google Shape;852;g38d80b544c2_0_781"/>
          <p:cNvSpPr/>
          <p:nvPr/>
        </p:nvSpPr>
        <p:spPr>
          <a:xfrm>
            <a:off x="8364080" y="3237266"/>
            <a:ext cx="3294900" cy="324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1" i="0" lang="en-US" sz="1566" u="none" cap="none" strike="noStrike">
                <a:solidFill>
                  <a:srgbClr val="002060"/>
                </a:solidFill>
                <a:latin typeface="Inter"/>
                <a:ea typeface="Inter"/>
                <a:cs typeface="Inter"/>
                <a:sym typeface="Inter"/>
              </a:rPr>
              <a:t>RPO:</a:t>
            </a:r>
            <a:r>
              <a:rPr b="0" i="0" lang="en-US" sz="1566" u="none" cap="none" strike="noStrike">
                <a:solidFill>
                  <a:srgbClr val="002060"/>
                </a:solidFill>
                <a:latin typeface="Inter"/>
                <a:ea typeface="Inter"/>
                <a:cs typeface="Inter"/>
                <a:sym typeface="Inter"/>
              </a:rPr>
              <a:t> 24 hours</a:t>
            </a:r>
            <a:endParaRPr b="0" i="0" sz="1566" u="none" cap="none" strike="noStrike"/>
          </a:p>
        </p:txBody>
      </p:sp>
      <p:sp>
        <p:nvSpPr>
          <p:cNvPr id="853" name="Google Shape;853;g38d80b544c2_0_781"/>
          <p:cNvSpPr/>
          <p:nvPr/>
        </p:nvSpPr>
        <p:spPr>
          <a:xfrm>
            <a:off x="8364080" y="3683819"/>
            <a:ext cx="3294900" cy="1299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6"/>
              <a:buFont typeface="Inter"/>
              <a:buNone/>
            </a:pPr>
            <a:r>
              <a:rPr b="0" i="0" lang="en-US" sz="1566" u="none" cap="none" strike="noStrike">
                <a:solidFill>
                  <a:srgbClr val="002060"/>
                </a:solidFill>
                <a:latin typeface="Inter"/>
                <a:ea typeface="Inter"/>
                <a:cs typeface="Inter"/>
                <a:sym typeface="Inter"/>
              </a:rPr>
              <a:t>Strategic planning data with lower urgency. Extended recovery acceptable with daily backup cycles.</a:t>
            </a:r>
            <a:endParaRPr b="0" i="0" sz="1566" u="none" cap="none" strike="noStrike"/>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38d80b544c2_0_80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60" name="Google Shape;860;g38d80b544c2_0_80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61" name="Google Shape;861;g38d80b544c2_0_804"/>
          <p:cNvPicPr preferRelativeResize="0"/>
          <p:nvPr/>
        </p:nvPicPr>
        <p:blipFill rotWithShape="1">
          <a:blip r:embed="rId3">
            <a:alphaModFix/>
          </a:blip>
          <a:srcRect b="14104" l="6563" r="6961" t="29633"/>
          <a:stretch/>
        </p:blipFill>
        <p:spPr>
          <a:xfrm>
            <a:off x="7487875" y="1357900"/>
            <a:ext cx="4064000" cy="3966025"/>
          </a:xfrm>
          <a:prstGeom prst="rect">
            <a:avLst/>
          </a:prstGeom>
          <a:noFill/>
          <a:ln>
            <a:noFill/>
          </a:ln>
        </p:spPr>
      </p:pic>
      <p:sp>
        <p:nvSpPr>
          <p:cNvPr id="862" name="Google Shape;862;g38d80b544c2_0_804"/>
          <p:cNvSpPr/>
          <p:nvPr/>
        </p:nvSpPr>
        <p:spPr>
          <a:xfrm>
            <a:off x="354775" y="403062"/>
            <a:ext cx="5319300" cy="522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1282E"/>
              </a:buClr>
              <a:buSzPts val="3255"/>
              <a:buFont typeface="Nunito Sans"/>
              <a:buNone/>
            </a:pPr>
            <a:r>
              <a:rPr b="0" i="0" lang="en-US" sz="3254" u="none" cap="none" strike="noStrike">
                <a:solidFill>
                  <a:srgbClr val="D1282E"/>
                </a:solidFill>
                <a:latin typeface="Nunito Sans"/>
                <a:ea typeface="Nunito Sans"/>
                <a:cs typeface="Nunito Sans"/>
                <a:sym typeface="Nunito Sans"/>
              </a:rPr>
              <a:t>Recovery Tiers and Priorities</a:t>
            </a:r>
            <a:endParaRPr b="0" i="0" sz="3254" u="none" cap="none" strike="noStrike"/>
          </a:p>
        </p:txBody>
      </p:sp>
      <p:sp>
        <p:nvSpPr>
          <p:cNvPr id="863" name="Google Shape;863;g38d80b544c2_0_804"/>
          <p:cNvSpPr/>
          <p:nvPr/>
        </p:nvSpPr>
        <p:spPr>
          <a:xfrm>
            <a:off x="354775" y="1175389"/>
            <a:ext cx="6663300" cy="5346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85"/>
              <a:buFont typeface="Inter"/>
              <a:buNone/>
            </a:pPr>
            <a:r>
              <a:rPr b="0" i="0" lang="en-US" sz="1284" u="none" cap="none" strike="noStrike">
                <a:solidFill>
                  <a:srgbClr val="002060"/>
                </a:solidFill>
                <a:latin typeface="Inter"/>
                <a:ea typeface="Inter"/>
                <a:cs typeface="Inter"/>
                <a:sym typeface="Inter"/>
              </a:rPr>
              <a:t>Organize systems into recovery tiers by criticality, aligning recovery objectives to optimize resources and sequencing.</a:t>
            </a:r>
            <a:endParaRPr b="0" i="0" sz="1284" u="none" cap="none" strike="noStrike"/>
          </a:p>
        </p:txBody>
      </p:sp>
      <p:sp>
        <p:nvSpPr>
          <p:cNvPr id="864" name="Google Shape;864;g38d80b544c2_0_804"/>
          <p:cNvSpPr/>
          <p:nvPr/>
        </p:nvSpPr>
        <p:spPr>
          <a:xfrm>
            <a:off x="354775" y="1897641"/>
            <a:ext cx="832800" cy="962100"/>
          </a:xfrm>
          <a:prstGeom prst="roundRect">
            <a:avLst>
              <a:gd fmla="val 8422" name="adj"/>
            </a:avLst>
          </a:prstGeom>
          <a:solidFill>
            <a:srgbClr val="F6D5D5"/>
          </a:solidFill>
          <a:ln cap="flat" cmpd="sng" w="8150">
            <a:solidFill>
              <a:srgbClr val="DCBBBB"/>
            </a:solidFill>
            <a:prstDash val="solid"/>
            <a:round/>
            <a:headEnd len="sm" w="sm" type="none"/>
            <a:tailEnd len="sm" w="sm" type="none"/>
          </a:ln>
        </p:spPr>
        <p:txBody>
          <a:bodyPr anchorCtr="0" anchor="ctr" bIns="78300" lIns="78300" spcFirstLastPara="1" rIns="78300" wrap="square" tIns="78300">
            <a:noAutofit/>
          </a:bodyPr>
          <a:lstStyle/>
          <a:p>
            <a:pPr indent="0" lvl="0" marL="0" rtl="0" algn="l">
              <a:spcBef>
                <a:spcPts val="0"/>
              </a:spcBef>
              <a:spcAft>
                <a:spcPts val="0"/>
              </a:spcAft>
              <a:buNone/>
            </a:pPr>
            <a:r>
              <a:t/>
            </a:r>
            <a:endParaRPr/>
          </a:p>
        </p:txBody>
      </p:sp>
      <p:sp>
        <p:nvSpPr>
          <p:cNvPr id="865" name="Google Shape;865;g38d80b544c2_0_804"/>
          <p:cNvSpPr/>
          <p:nvPr/>
        </p:nvSpPr>
        <p:spPr>
          <a:xfrm>
            <a:off x="653793" y="2231945"/>
            <a:ext cx="234900" cy="293400"/>
          </a:xfrm>
          <a:prstGeom prst="rect">
            <a:avLst/>
          </a:prstGeom>
          <a:noFill/>
          <a:ln>
            <a:noFill/>
          </a:ln>
        </p:spPr>
        <p:txBody>
          <a:bodyPr anchorCtr="0" anchor="t" bIns="0" lIns="0" spcFirstLastPara="1" rIns="0" wrap="square" tIns="0">
            <a:noAutofit/>
          </a:bodyPr>
          <a:lstStyle/>
          <a:p>
            <a:pPr indent="0" lvl="0" marL="0" marR="0" rtl="0" algn="ctr">
              <a:lnSpc>
                <a:spcPct val="160465"/>
              </a:lnSpc>
              <a:spcBef>
                <a:spcPts val="0"/>
              </a:spcBef>
              <a:spcAft>
                <a:spcPts val="0"/>
              </a:spcAft>
              <a:buClr>
                <a:srgbClr val="002060"/>
              </a:buClr>
              <a:buSzPts val="1842"/>
              <a:buFont typeface="Nunito Sans"/>
              <a:buNone/>
            </a:pPr>
            <a:r>
              <a:rPr b="0" i="0" lang="en-US" sz="1841" u="none" cap="none" strike="noStrike">
                <a:solidFill>
                  <a:srgbClr val="002060"/>
                </a:solidFill>
                <a:latin typeface="Nunito Sans"/>
                <a:ea typeface="Nunito Sans"/>
                <a:cs typeface="Nunito Sans"/>
                <a:sym typeface="Nunito Sans"/>
              </a:rPr>
              <a:t>1</a:t>
            </a:r>
            <a:endParaRPr b="0" i="0" sz="1841" u="none" cap="none" strike="noStrike"/>
          </a:p>
        </p:txBody>
      </p:sp>
      <p:sp>
        <p:nvSpPr>
          <p:cNvPr id="866" name="Google Shape;866;g38d80b544c2_0_804"/>
          <p:cNvSpPr/>
          <p:nvPr/>
        </p:nvSpPr>
        <p:spPr>
          <a:xfrm>
            <a:off x="1354629" y="2064589"/>
            <a:ext cx="2087700" cy="2607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27"/>
              <a:buFont typeface="Nunito Sans"/>
              <a:buNone/>
            </a:pPr>
            <a:r>
              <a:rPr b="0" i="0" lang="en-US" sz="1627" u="none" cap="none" strike="noStrike">
                <a:solidFill>
                  <a:srgbClr val="002060"/>
                </a:solidFill>
                <a:latin typeface="Nunito Sans"/>
                <a:ea typeface="Nunito Sans"/>
                <a:cs typeface="Nunito Sans"/>
                <a:sym typeface="Nunito Sans"/>
              </a:rPr>
              <a:t>Tier 1 - Critical</a:t>
            </a:r>
            <a:endParaRPr b="0" i="0" sz="1627" u="none" cap="none" strike="noStrike"/>
          </a:p>
        </p:txBody>
      </p:sp>
      <p:sp>
        <p:nvSpPr>
          <p:cNvPr id="867" name="Google Shape;867;g38d80b544c2_0_804"/>
          <p:cNvSpPr/>
          <p:nvPr/>
        </p:nvSpPr>
        <p:spPr>
          <a:xfrm>
            <a:off x="1354629" y="2425614"/>
            <a:ext cx="2861700" cy="2673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85"/>
              <a:buFont typeface="Inter"/>
              <a:buNone/>
            </a:pPr>
            <a:r>
              <a:rPr b="0" i="0" lang="en-US" sz="1284" u="none" cap="none" strike="noStrike">
                <a:solidFill>
                  <a:srgbClr val="002060"/>
                </a:solidFill>
                <a:latin typeface="Inter"/>
                <a:ea typeface="Inter"/>
                <a:cs typeface="Inter"/>
                <a:sym typeface="Inter"/>
              </a:rPr>
              <a:t>Mission-critical: RTO &lt; 4h, RPO &lt; 1h</a:t>
            </a:r>
            <a:endParaRPr b="0" i="0" sz="1284" u="none" cap="none" strike="noStrike"/>
          </a:p>
        </p:txBody>
      </p:sp>
      <p:sp>
        <p:nvSpPr>
          <p:cNvPr id="868" name="Google Shape;868;g38d80b544c2_0_804"/>
          <p:cNvSpPr/>
          <p:nvPr/>
        </p:nvSpPr>
        <p:spPr>
          <a:xfrm>
            <a:off x="1271104" y="2851602"/>
            <a:ext cx="5663700" cy="9900"/>
          </a:xfrm>
          <a:prstGeom prst="roundRect">
            <a:avLst>
              <a:gd fmla="val 716484" name="adj"/>
            </a:avLst>
          </a:prstGeom>
          <a:solidFill>
            <a:srgbClr val="DCBBBB"/>
          </a:solidFill>
          <a:ln>
            <a:noFill/>
          </a:ln>
        </p:spPr>
        <p:txBody>
          <a:bodyPr anchorCtr="0" anchor="ctr" bIns="78300" lIns="78300" spcFirstLastPara="1" rIns="78300" wrap="square" tIns="78300">
            <a:noAutofit/>
          </a:bodyPr>
          <a:lstStyle/>
          <a:p>
            <a:pPr indent="0" lvl="0" marL="0" rtl="0" algn="l">
              <a:spcBef>
                <a:spcPts val="0"/>
              </a:spcBef>
              <a:spcAft>
                <a:spcPts val="0"/>
              </a:spcAft>
              <a:buNone/>
            </a:pPr>
            <a:r>
              <a:t/>
            </a:r>
            <a:endParaRPr/>
          </a:p>
        </p:txBody>
      </p:sp>
      <p:sp>
        <p:nvSpPr>
          <p:cNvPr id="869" name="Google Shape;869;g38d80b544c2_0_804"/>
          <p:cNvSpPr/>
          <p:nvPr/>
        </p:nvSpPr>
        <p:spPr>
          <a:xfrm>
            <a:off x="354775" y="2943183"/>
            <a:ext cx="1665900" cy="962100"/>
          </a:xfrm>
          <a:prstGeom prst="roundRect">
            <a:avLst>
              <a:gd fmla="val 7291" name="adj"/>
            </a:avLst>
          </a:prstGeom>
          <a:solidFill>
            <a:srgbClr val="F6D5D5"/>
          </a:solidFill>
          <a:ln cap="flat" cmpd="sng" w="8150">
            <a:solidFill>
              <a:srgbClr val="DCBBBB"/>
            </a:solidFill>
            <a:prstDash val="solid"/>
            <a:round/>
            <a:headEnd len="sm" w="sm" type="none"/>
            <a:tailEnd len="sm" w="sm" type="none"/>
          </a:ln>
        </p:spPr>
        <p:txBody>
          <a:bodyPr anchorCtr="0" anchor="ctr" bIns="78300" lIns="78300" spcFirstLastPara="1" rIns="78300" wrap="square" tIns="78300">
            <a:noAutofit/>
          </a:bodyPr>
          <a:lstStyle/>
          <a:p>
            <a:pPr indent="0" lvl="0" marL="0" rtl="0" algn="l">
              <a:spcBef>
                <a:spcPts val="0"/>
              </a:spcBef>
              <a:spcAft>
                <a:spcPts val="0"/>
              </a:spcAft>
              <a:buNone/>
            </a:pPr>
            <a:r>
              <a:t/>
            </a:r>
            <a:endParaRPr/>
          </a:p>
        </p:txBody>
      </p:sp>
      <p:sp>
        <p:nvSpPr>
          <p:cNvPr id="870" name="Google Shape;870;g38d80b544c2_0_804"/>
          <p:cNvSpPr/>
          <p:nvPr/>
        </p:nvSpPr>
        <p:spPr>
          <a:xfrm>
            <a:off x="1070297" y="3277488"/>
            <a:ext cx="234900" cy="293400"/>
          </a:xfrm>
          <a:prstGeom prst="rect">
            <a:avLst/>
          </a:prstGeom>
          <a:noFill/>
          <a:ln>
            <a:noFill/>
          </a:ln>
        </p:spPr>
        <p:txBody>
          <a:bodyPr anchorCtr="0" anchor="t" bIns="0" lIns="0" spcFirstLastPara="1" rIns="0" wrap="square" tIns="0">
            <a:noAutofit/>
          </a:bodyPr>
          <a:lstStyle/>
          <a:p>
            <a:pPr indent="0" lvl="0" marL="0" marR="0" rtl="0" algn="ctr">
              <a:lnSpc>
                <a:spcPct val="160465"/>
              </a:lnSpc>
              <a:spcBef>
                <a:spcPts val="0"/>
              </a:spcBef>
              <a:spcAft>
                <a:spcPts val="0"/>
              </a:spcAft>
              <a:buClr>
                <a:srgbClr val="002060"/>
              </a:buClr>
              <a:buSzPts val="1842"/>
              <a:buFont typeface="Nunito Sans"/>
              <a:buNone/>
            </a:pPr>
            <a:r>
              <a:rPr b="0" i="0" lang="en-US" sz="1841" u="none" cap="none" strike="noStrike">
                <a:solidFill>
                  <a:srgbClr val="002060"/>
                </a:solidFill>
                <a:latin typeface="Nunito Sans"/>
                <a:ea typeface="Nunito Sans"/>
                <a:cs typeface="Nunito Sans"/>
                <a:sym typeface="Nunito Sans"/>
              </a:rPr>
              <a:t>2</a:t>
            </a:r>
            <a:endParaRPr b="0" i="0" sz="1841" u="none" cap="none" strike="noStrike"/>
          </a:p>
        </p:txBody>
      </p:sp>
      <p:sp>
        <p:nvSpPr>
          <p:cNvPr id="871" name="Google Shape;871;g38d80b544c2_0_804"/>
          <p:cNvSpPr/>
          <p:nvPr/>
        </p:nvSpPr>
        <p:spPr>
          <a:xfrm>
            <a:off x="2187533" y="3110131"/>
            <a:ext cx="2087700" cy="2607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27"/>
              <a:buFont typeface="Nunito Sans"/>
              <a:buNone/>
            </a:pPr>
            <a:r>
              <a:rPr b="0" i="0" lang="en-US" sz="1627" u="none" cap="none" strike="noStrike">
                <a:solidFill>
                  <a:srgbClr val="002060"/>
                </a:solidFill>
                <a:latin typeface="Nunito Sans"/>
                <a:ea typeface="Nunito Sans"/>
                <a:cs typeface="Nunito Sans"/>
                <a:sym typeface="Nunito Sans"/>
              </a:rPr>
              <a:t>Tier 2 - Essential</a:t>
            </a:r>
            <a:endParaRPr b="0" i="0" sz="1627" u="none" cap="none" strike="noStrike"/>
          </a:p>
        </p:txBody>
      </p:sp>
      <p:sp>
        <p:nvSpPr>
          <p:cNvPr id="872" name="Google Shape;872;g38d80b544c2_0_804"/>
          <p:cNvSpPr/>
          <p:nvPr/>
        </p:nvSpPr>
        <p:spPr>
          <a:xfrm>
            <a:off x="2187533" y="3471155"/>
            <a:ext cx="3330900" cy="2673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85"/>
              <a:buFont typeface="Inter"/>
              <a:buNone/>
            </a:pPr>
            <a:r>
              <a:rPr b="0" i="0" lang="en-US" sz="1284" u="none" cap="none" strike="noStrike">
                <a:solidFill>
                  <a:srgbClr val="002060"/>
                </a:solidFill>
                <a:latin typeface="Inter"/>
                <a:ea typeface="Inter"/>
                <a:cs typeface="Inter"/>
                <a:sym typeface="Inter"/>
              </a:rPr>
              <a:t>Important functions: RTO &lt; 24h, RPO &lt; 8h</a:t>
            </a:r>
            <a:endParaRPr b="0" i="0" sz="1284" u="none" cap="none" strike="noStrike"/>
          </a:p>
        </p:txBody>
      </p:sp>
      <p:sp>
        <p:nvSpPr>
          <p:cNvPr id="873" name="Google Shape;873;g38d80b544c2_0_804"/>
          <p:cNvSpPr/>
          <p:nvPr/>
        </p:nvSpPr>
        <p:spPr>
          <a:xfrm>
            <a:off x="2104008" y="3897144"/>
            <a:ext cx="4830600" cy="9900"/>
          </a:xfrm>
          <a:prstGeom prst="roundRect">
            <a:avLst>
              <a:gd fmla="val 716484" name="adj"/>
            </a:avLst>
          </a:prstGeom>
          <a:solidFill>
            <a:srgbClr val="DCBBBB"/>
          </a:solidFill>
          <a:ln>
            <a:noFill/>
          </a:ln>
        </p:spPr>
        <p:txBody>
          <a:bodyPr anchorCtr="0" anchor="ctr" bIns="78300" lIns="78300" spcFirstLastPara="1" rIns="78300" wrap="square" tIns="78300">
            <a:noAutofit/>
          </a:bodyPr>
          <a:lstStyle/>
          <a:p>
            <a:pPr indent="0" lvl="0" marL="0" rtl="0" algn="l">
              <a:spcBef>
                <a:spcPts val="0"/>
              </a:spcBef>
              <a:spcAft>
                <a:spcPts val="0"/>
              </a:spcAft>
              <a:buNone/>
            </a:pPr>
            <a:r>
              <a:t/>
            </a:r>
            <a:endParaRPr/>
          </a:p>
        </p:txBody>
      </p:sp>
      <p:sp>
        <p:nvSpPr>
          <p:cNvPr id="874" name="Google Shape;874;g38d80b544c2_0_804"/>
          <p:cNvSpPr/>
          <p:nvPr/>
        </p:nvSpPr>
        <p:spPr>
          <a:xfrm>
            <a:off x="354775" y="3988726"/>
            <a:ext cx="2498700" cy="962100"/>
          </a:xfrm>
          <a:prstGeom prst="roundRect">
            <a:avLst>
              <a:gd fmla="val 7291" name="adj"/>
            </a:avLst>
          </a:prstGeom>
          <a:solidFill>
            <a:srgbClr val="F6D5D5"/>
          </a:solidFill>
          <a:ln cap="flat" cmpd="sng" w="8150">
            <a:solidFill>
              <a:srgbClr val="DCBBBB"/>
            </a:solidFill>
            <a:prstDash val="solid"/>
            <a:round/>
            <a:headEnd len="sm" w="sm" type="none"/>
            <a:tailEnd len="sm" w="sm" type="none"/>
          </a:ln>
        </p:spPr>
        <p:txBody>
          <a:bodyPr anchorCtr="0" anchor="ctr" bIns="78300" lIns="78300" spcFirstLastPara="1" rIns="78300" wrap="square" tIns="78300">
            <a:noAutofit/>
          </a:bodyPr>
          <a:lstStyle/>
          <a:p>
            <a:pPr indent="0" lvl="0" marL="0" rtl="0" algn="l">
              <a:spcBef>
                <a:spcPts val="0"/>
              </a:spcBef>
              <a:spcAft>
                <a:spcPts val="0"/>
              </a:spcAft>
              <a:buNone/>
            </a:pPr>
            <a:r>
              <a:t/>
            </a:r>
            <a:endParaRPr/>
          </a:p>
        </p:txBody>
      </p:sp>
      <p:sp>
        <p:nvSpPr>
          <p:cNvPr id="875" name="Google Shape;875;g38d80b544c2_0_804"/>
          <p:cNvSpPr/>
          <p:nvPr/>
        </p:nvSpPr>
        <p:spPr>
          <a:xfrm>
            <a:off x="1486698" y="4323030"/>
            <a:ext cx="234900" cy="293400"/>
          </a:xfrm>
          <a:prstGeom prst="rect">
            <a:avLst/>
          </a:prstGeom>
          <a:noFill/>
          <a:ln>
            <a:noFill/>
          </a:ln>
        </p:spPr>
        <p:txBody>
          <a:bodyPr anchorCtr="0" anchor="t" bIns="0" lIns="0" spcFirstLastPara="1" rIns="0" wrap="square" tIns="0">
            <a:noAutofit/>
          </a:bodyPr>
          <a:lstStyle/>
          <a:p>
            <a:pPr indent="0" lvl="0" marL="0" marR="0" rtl="0" algn="ctr">
              <a:lnSpc>
                <a:spcPct val="160465"/>
              </a:lnSpc>
              <a:spcBef>
                <a:spcPts val="0"/>
              </a:spcBef>
              <a:spcAft>
                <a:spcPts val="0"/>
              </a:spcAft>
              <a:buClr>
                <a:srgbClr val="002060"/>
              </a:buClr>
              <a:buSzPts val="1842"/>
              <a:buFont typeface="Nunito Sans"/>
              <a:buNone/>
            </a:pPr>
            <a:r>
              <a:rPr b="0" i="0" lang="en-US" sz="1841" u="none" cap="none" strike="noStrike">
                <a:solidFill>
                  <a:srgbClr val="002060"/>
                </a:solidFill>
                <a:latin typeface="Nunito Sans"/>
                <a:ea typeface="Nunito Sans"/>
                <a:cs typeface="Nunito Sans"/>
                <a:sym typeface="Nunito Sans"/>
              </a:rPr>
              <a:t>3</a:t>
            </a:r>
            <a:endParaRPr b="0" i="0" sz="1841" u="none" cap="none" strike="noStrike"/>
          </a:p>
        </p:txBody>
      </p:sp>
      <p:sp>
        <p:nvSpPr>
          <p:cNvPr id="876" name="Google Shape;876;g38d80b544c2_0_804"/>
          <p:cNvSpPr/>
          <p:nvPr/>
        </p:nvSpPr>
        <p:spPr>
          <a:xfrm>
            <a:off x="3020439" y="4155674"/>
            <a:ext cx="2087700" cy="2607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27"/>
              <a:buFont typeface="Nunito Sans"/>
              <a:buNone/>
            </a:pPr>
            <a:r>
              <a:rPr b="0" i="0" lang="en-US" sz="1627" u="none" cap="none" strike="noStrike">
                <a:solidFill>
                  <a:srgbClr val="002060"/>
                </a:solidFill>
                <a:latin typeface="Nunito Sans"/>
                <a:ea typeface="Nunito Sans"/>
                <a:cs typeface="Nunito Sans"/>
                <a:sym typeface="Nunito Sans"/>
              </a:rPr>
              <a:t>Tier 3 - Standard</a:t>
            </a:r>
            <a:endParaRPr b="0" i="0" sz="1627" u="none" cap="none" strike="noStrike"/>
          </a:p>
        </p:txBody>
      </p:sp>
      <p:sp>
        <p:nvSpPr>
          <p:cNvPr id="877" name="Google Shape;877;g38d80b544c2_0_804"/>
          <p:cNvSpPr/>
          <p:nvPr/>
        </p:nvSpPr>
        <p:spPr>
          <a:xfrm>
            <a:off x="3020439" y="4516698"/>
            <a:ext cx="3636300" cy="2673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85"/>
              <a:buFont typeface="Inter"/>
              <a:buNone/>
            </a:pPr>
            <a:r>
              <a:rPr b="0" i="0" lang="en-US" sz="1284" u="none" cap="none" strike="noStrike">
                <a:solidFill>
                  <a:srgbClr val="002060"/>
                </a:solidFill>
                <a:latin typeface="Inter"/>
                <a:ea typeface="Inter"/>
                <a:cs typeface="Inter"/>
                <a:sym typeface="Inter"/>
              </a:rPr>
              <a:t>Supporting operations: RTO &lt; 72h, RPO &lt; 24h</a:t>
            </a:r>
            <a:endParaRPr b="0" i="0" sz="1284" u="none" cap="none" strike="noStrike"/>
          </a:p>
        </p:txBody>
      </p:sp>
      <p:sp>
        <p:nvSpPr>
          <p:cNvPr id="878" name="Google Shape;878;g38d80b544c2_0_804"/>
          <p:cNvSpPr/>
          <p:nvPr/>
        </p:nvSpPr>
        <p:spPr>
          <a:xfrm>
            <a:off x="2936914" y="4942686"/>
            <a:ext cx="3997800" cy="9900"/>
          </a:xfrm>
          <a:prstGeom prst="roundRect">
            <a:avLst>
              <a:gd fmla="val 716484" name="adj"/>
            </a:avLst>
          </a:prstGeom>
          <a:solidFill>
            <a:srgbClr val="DCBBBB"/>
          </a:solidFill>
          <a:ln>
            <a:noFill/>
          </a:ln>
        </p:spPr>
        <p:txBody>
          <a:bodyPr anchorCtr="0" anchor="ctr" bIns="78300" lIns="78300" spcFirstLastPara="1" rIns="78300" wrap="square" tIns="78300">
            <a:noAutofit/>
          </a:bodyPr>
          <a:lstStyle/>
          <a:p>
            <a:pPr indent="0" lvl="0" marL="0" rtl="0" algn="l">
              <a:spcBef>
                <a:spcPts val="0"/>
              </a:spcBef>
              <a:spcAft>
                <a:spcPts val="0"/>
              </a:spcAft>
              <a:buNone/>
            </a:pPr>
            <a:r>
              <a:t/>
            </a:r>
            <a:endParaRPr/>
          </a:p>
        </p:txBody>
      </p:sp>
      <p:sp>
        <p:nvSpPr>
          <p:cNvPr id="879" name="Google Shape;879;g38d80b544c2_0_804"/>
          <p:cNvSpPr/>
          <p:nvPr/>
        </p:nvSpPr>
        <p:spPr>
          <a:xfrm>
            <a:off x="354775" y="5034268"/>
            <a:ext cx="3331800" cy="1229400"/>
          </a:xfrm>
          <a:prstGeom prst="roundRect">
            <a:avLst>
              <a:gd fmla="val 5706" name="adj"/>
            </a:avLst>
          </a:prstGeom>
          <a:solidFill>
            <a:srgbClr val="F6D5D5"/>
          </a:solidFill>
          <a:ln cap="flat" cmpd="sng" w="8150">
            <a:solidFill>
              <a:srgbClr val="DCBBBB"/>
            </a:solidFill>
            <a:prstDash val="solid"/>
            <a:round/>
            <a:headEnd len="sm" w="sm" type="none"/>
            <a:tailEnd len="sm" w="sm" type="none"/>
          </a:ln>
        </p:spPr>
        <p:txBody>
          <a:bodyPr anchorCtr="0" anchor="ctr" bIns="78300" lIns="78300" spcFirstLastPara="1" rIns="78300" wrap="square" tIns="78300">
            <a:noAutofit/>
          </a:bodyPr>
          <a:lstStyle/>
          <a:p>
            <a:pPr indent="0" lvl="0" marL="0" rtl="0" algn="l">
              <a:spcBef>
                <a:spcPts val="0"/>
              </a:spcBef>
              <a:spcAft>
                <a:spcPts val="0"/>
              </a:spcAft>
              <a:buNone/>
            </a:pPr>
            <a:r>
              <a:t/>
            </a:r>
            <a:endParaRPr/>
          </a:p>
        </p:txBody>
      </p:sp>
      <p:sp>
        <p:nvSpPr>
          <p:cNvPr id="880" name="Google Shape;880;g38d80b544c2_0_804"/>
          <p:cNvSpPr/>
          <p:nvPr/>
        </p:nvSpPr>
        <p:spPr>
          <a:xfrm>
            <a:off x="1903202" y="5502172"/>
            <a:ext cx="234900" cy="293400"/>
          </a:xfrm>
          <a:prstGeom prst="rect">
            <a:avLst/>
          </a:prstGeom>
          <a:noFill/>
          <a:ln>
            <a:noFill/>
          </a:ln>
        </p:spPr>
        <p:txBody>
          <a:bodyPr anchorCtr="0" anchor="t" bIns="0" lIns="0" spcFirstLastPara="1" rIns="0" wrap="square" tIns="0">
            <a:noAutofit/>
          </a:bodyPr>
          <a:lstStyle/>
          <a:p>
            <a:pPr indent="0" lvl="0" marL="0" marR="0" rtl="0" algn="ctr">
              <a:lnSpc>
                <a:spcPct val="160465"/>
              </a:lnSpc>
              <a:spcBef>
                <a:spcPts val="0"/>
              </a:spcBef>
              <a:spcAft>
                <a:spcPts val="0"/>
              </a:spcAft>
              <a:buClr>
                <a:srgbClr val="002060"/>
              </a:buClr>
              <a:buSzPts val="1842"/>
              <a:buFont typeface="Nunito Sans"/>
              <a:buNone/>
            </a:pPr>
            <a:r>
              <a:rPr b="0" i="0" lang="en-US" sz="1841" u="none" cap="none" strike="noStrike">
                <a:solidFill>
                  <a:srgbClr val="002060"/>
                </a:solidFill>
                <a:latin typeface="Nunito Sans"/>
                <a:ea typeface="Nunito Sans"/>
                <a:cs typeface="Nunito Sans"/>
                <a:sym typeface="Nunito Sans"/>
              </a:rPr>
              <a:t>4</a:t>
            </a:r>
            <a:endParaRPr b="0" i="0" sz="1841" u="none" cap="none" strike="noStrike"/>
          </a:p>
        </p:txBody>
      </p:sp>
      <p:sp>
        <p:nvSpPr>
          <p:cNvPr id="881" name="Google Shape;881;g38d80b544c2_0_804"/>
          <p:cNvSpPr/>
          <p:nvPr/>
        </p:nvSpPr>
        <p:spPr>
          <a:xfrm>
            <a:off x="3853446" y="5201216"/>
            <a:ext cx="2087700" cy="260700"/>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002060"/>
              </a:buClr>
              <a:buSzPts val="1627"/>
              <a:buFont typeface="Nunito Sans"/>
              <a:buNone/>
            </a:pPr>
            <a:r>
              <a:rPr b="0" i="0" lang="en-US" sz="1627" u="none" cap="none" strike="noStrike">
                <a:solidFill>
                  <a:srgbClr val="002060"/>
                </a:solidFill>
                <a:latin typeface="Nunito Sans"/>
                <a:ea typeface="Nunito Sans"/>
                <a:cs typeface="Nunito Sans"/>
                <a:sym typeface="Nunito Sans"/>
              </a:rPr>
              <a:t>Tier 4 - Non-essential</a:t>
            </a:r>
            <a:endParaRPr b="0" i="0" sz="1627" u="none" cap="none" strike="noStrike"/>
          </a:p>
        </p:txBody>
      </p:sp>
      <p:sp>
        <p:nvSpPr>
          <p:cNvPr id="882" name="Google Shape;882;g38d80b544c2_0_804"/>
          <p:cNvSpPr/>
          <p:nvPr/>
        </p:nvSpPr>
        <p:spPr>
          <a:xfrm>
            <a:off x="3853446" y="5562240"/>
            <a:ext cx="2997900" cy="5346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002060"/>
              </a:buClr>
              <a:buSzPts val="1285"/>
              <a:buFont typeface="Inter"/>
              <a:buNone/>
            </a:pPr>
            <a:r>
              <a:rPr b="0" i="0" lang="en-US" sz="1284" u="none" cap="none" strike="noStrike">
                <a:solidFill>
                  <a:srgbClr val="002060"/>
                </a:solidFill>
                <a:latin typeface="Inter"/>
                <a:ea typeface="Inter"/>
                <a:cs typeface="Inter"/>
                <a:sym typeface="Inter"/>
              </a:rPr>
              <a:t>Administrative: RTO &lt; 1 week, RPO &lt; 72h</a:t>
            </a:r>
            <a:endParaRPr b="0" i="0" sz="1284" u="none" cap="none" strike="noStrik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38d80b544c2_0_83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889" name="Google Shape;889;g38d80b544c2_0_83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890" name="Google Shape;890;g38d80b544c2_0_832"/>
          <p:cNvPicPr preferRelativeResize="0"/>
          <p:nvPr/>
        </p:nvPicPr>
        <p:blipFill rotWithShape="1">
          <a:blip r:embed="rId3">
            <a:alphaModFix/>
          </a:blip>
          <a:srcRect b="15521" l="0" r="0" t="30224"/>
          <a:stretch/>
        </p:blipFill>
        <p:spPr>
          <a:xfrm>
            <a:off x="252725" y="1799675"/>
            <a:ext cx="3692948" cy="3005473"/>
          </a:xfrm>
          <a:prstGeom prst="rect">
            <a:avLst/>
          </a:prstGeom>
          <a:noFill/>
          <a:ln>
            <a:noFill/>
          </a:ln>
        </p:spPr>
      </p:pic>
      <p:sp>
        <p:nvSpPr>
          <p:cNvPr id="891" name="Google Shape;891;g38d80b544c2_0_832"/>
          <p:cNvSpPr/>
          <p:nvPr/>
        </p:nvSpPr>
        <p:spPr>
          <a:xfrm>
            <a:off x="4301115" y="464626"/>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Tools and Technologies Supporting RTO/RPO</a:t>
            </a:r>
            <a:endParaRPr b="0" i="0" sz="4450" u="none" cap="none" strike="noStrike"/>
          </a:p>
        </p:txBody>
      </p:sp>
      <p:sp>
        <p:nvSpPr>
          <p:cNvPr id="892" name="Google Shape;892;g38d80b544c2_0_832"/>
          <p:cNvSpPr/>
          <p:nvPr/>
        </p:nvSpPr>
        <p:spPr>
          <a:xfrm>
            <a:off x="4301115" y="2222347"/>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Technology choices should align with recovery objectives, not dictate them. Stringent RTO/RPO values are more costly. Prioritize based on criticality tiers, then find cost-effective solutions.</a:t>
            </a:r>
            <a:endParaRPr b="0" i="0" sz="1750" u="none" cap="none" strike="noStrike"/>
          </a:p>
        </p:txBody>
      </p:sp>
      <p:sp>
        <p:nvSpPr>
          <p:cNvPr id="893" name="Google Shape;893;g38d80b544c2_0_832"/>
          <p:cNvSpPr/>
          <p:nvPr/>
        </p:nvSpPr>
        <p:spPr>
          <a:xfrm>
            <a:off x="4301115" y="356620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Automated Backups (configurable frequency)</a:t>
            </a:r>
            <a:endParaRPr b="0" i="0" sz="1750" u="none" cap="none" strike="noStrike"/>
          </a:p>
        </p:txBody>
      </p:sp>
      <p:sp>
        <p:nvSpPr>
          <p:cNvPr id="894" name="Google Shape;894;g38d80b544c2_0_832"/>
          <p:cNvSpPr/>
          <p:nvPr/>
        </p:nvSpPr>
        <p:spPr>
          <a:xfrm>
            <a:off x="4301115" y="400840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Real-time Replication &amp; Data Mirroring</a:t>
            </a:r>
            <a:endParaRPr b="0" i="0" sz="1750" u="none" cap="none" strike="noStrike"/>
          </a:p>
        </p:txBody>
      </p:sp>
      <p:sp>
        <p:nvSpPr>
          <p:cNvPr id="895" name="Google Shape;895;g38d80b544c2_0_832"/>
          <p:cNvSpPr/>
          <p:nvPr/>
        </p:nvSpPr>
        <p:spPr>
          <a:xfrm>
            <a:off x="4301115" y="4450602"/>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Failover Clustering (High Availability)</a:t>
            </a:r>
            <a:endParaRPr b="0" i="0" sz="1750" u="none" cap="none" strike="noStrike"/>
          </a:p>
        </p:txBody>
      </p:sp>
      <p:sp>
        <p:nvSpPr>
          <p:cNvPr id="896" name="Google Shape;896;g38d80b544c2_0_832"/>
          <p:cNvSpPr/>
          <p:nvPr/>
        </p:nvSpPr>
        <p:spPr>
          <a:xfrm>
            <a:off x="4301115" y="4892800"/>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Cloud DR &amp; BaaS Solutions</a:t>
            </a:r>
            <a:endParaRPr b="0" i="0" sz="1750" u="none" cap="none" strike="noStrike"/>
          </a:p>
        </p:txBody>
      </p:sp>
      <p:sp>
        <p:nvSpPr>
          <p:cNvPr id="897" name="Google Shape;897;g38d80b544c2_0_832"/>
          <p:cNvSpPr/>
          <p:nvPr/>
        </p:nvSpPr>
        <p:spPr>
          <a:xfrm>
            <a:off x="4301115" y="533499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Snapshot Technologies (Point-in-Time Recovery)</a:t>
            </a:r>
            <a:endParaRPr b="0" i="0" sz="1750" u="none" cap="none" strike="noStrike"/>
          </a:p>
        </p:txBody>
      </p:sp>
      <p:sp>
        <p:nvSpPr>
          <p:cNvPr id="898" name="Google Shape;898;g38d80b544c2_0_832"/>
          <p:cNvSpPr/>
          <p:nvPr/>
        </p:nvSpPr>
        <p:spPr>
          <a:xfrm>
            <a:off x="4301115" y="577719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Orchestration Tools (Automated Recovery)</a:t>
            </a:r>
            <a:endParaRPr b="0" i="0" sz="1750" u="none" cap="none" strike="noStrike"/>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g38d80b544c2_0_847"/>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05" name="Google Shape;905;g38d80b544c2_0_847"/>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06" name="Google Shape;906;g38d80b544c2_0_847"/>
          <p:cNvPicPr preferRelativeResize="0"/>
          <p:nvPr/>
        </p:nvPicPr>
        <p:blipFill rotWithShape="1">
          <a:blip r:embed="rId3">
            <a:alphaModFix/>
          </a:blip>
          <a:srcRect b="15504" l="0" r="0" t="29456"/>
          <a:stretch/>
        </p:blipFill>
        <p:spPr>
          <a:xfrm>
            <a:off x="7444392" y="3140250"/>
            <a:ext cx="4159184" cy="3433898"/>
          </a:xfrm>
          <a:prstGeom prst="rect">
            <a:avLst/>
          </a:prstGeom>
          <a:noFill/>
          <a:ln>
            <a:noFill/>
          </a:ln>
        </p:spPr>
      </p:pic>
      <p:sp>
        <p:nvSpPr>
          <p:cNvPr id="907" name="Google Shape;907;g38d80b544c2_0_847"/>
          <p:cNvSpPr/>
          <p:nvPr/>
        </p:nvSpPr>
        <p:spPr>
          <a:xfrm>
            <a:off x="328140" y="764156"/>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Validation and Testing</a:t>
            </a:r>
            <a:endParaRPr b="0" i="0" sz="4450" u="none" cap="none" strike="noStrike"/>
          </a:p>
        </p:txBody>
      </p:sp>
      <p:sp>
        <p:nvSpPr>
          <p:cNvPr id="908" name="Google Shape;908;g38d80b544c2_0_847"/>
          <p:cNvSpPr/>
          <p:nvPr/>
        </p:nvSpPr>
        <p:spPr>
          <a:xfrm>
            <a:off x="328140" y="1813097"/>
            <a:ext cx="75564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Regularly testing your Business Continuity Management (BCM) plan helps identify gaps between planned RTO/RPO and actual recovery. Untested processes often lead to major problems during a real disaster.</a:t>
            </a:r>
            <a:endParaRPr b="0" i="0" sz="1750" u="none" cap="none" strike="noStrike"/>
          </a:p>
        </p:txBody>
      </p:sp>
      <p:sp>
        <p:nvSpPr>
          <p:cNvPr id="909" name="Google Shape;909;g38d80b544c2_0_847"/>
          <p:cNvSpPr/>
          <p:nvPr/>
        </p:nvSpPr>
        <p:spPr>
          <a:xfrm>
            <a:off x="328140" y="3519857"/>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Scheduled testing confirms RTO/RPO achievability</a:t>
            </a:r>
            <a:endParaRPr b="0" i="0" sz="1750" u="none" cap="none" strike="noStrike"/>
          </a:p>
        </p:txBody>
      </p:sp>
      <p:sp>
        <p:nvSpPr>
          <p:cNvPr id="910" name="Google Shape;910;g38d80b544c2_0_847"/>
          <p:cNvSpPr/>
          <p:nvPr/>
        </p:nvSpPr>
        <p:spPr>
          <a:xfrm>
            <a:off x="328140" y="396205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Tabletop exercises validate processes and team readiness</a:t>
            </a:r>
            <a:endParaRPr b="0" i="0" sz="1750" u="none" cap="none" strike="noStrike"/>
          </a:p>
        </p:txBody>
      </p:sp>
      <p:sp>
        <p:nvSpPr>
          <p:cNvPr id="911" name="Google Shape;911;g38d80b544c2_0_847"/>
          <p:cNvSpPr/>
          <p:nvPr/>
        </p:nvSpPr>
        <p:spPr>
          <a:xfrm>
            <a:off x="328140" y="440425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Technical tests verify backup integrity and restoration speed</a:t>
            </a:r>
            <a:endParaRPr b="0" i="0" sz="1750" u="none" cap="none" strike="noStrike"/>
          </a:p>
        </p:txBody>
      </p:sp>
      <p:sp>
        <p:nvSpPr>
          <p:cNvPr id="912" name="Google Shape;912;g38d80b544c2_0_847"/>
          <p:cNvSpPr/>
          <p:nvPr/>
        </p:nvSpPr>
        <p:spPr>
          <a:xfrm>
            <a:off x="328140" y="4846452"/>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End-to-end simulations include business process validation</a:t>
            </a:r>
            <a:endParaRPr b="0" i="0" sz="1750" u="none" cap="none" strike="noStrike"/>
          </a:p>
        </p:txBody>
      </p:sp>
      <p:sp>
        <p:nvSpPr>
          <p:cNvPr id="913" name="Google Shape;913;g38d80b544c2_0_847"/>
          <p:cNvSpPr/>
          <p:nvPr/>
        </p:nvSpPr>
        <p:spPr>
          <a:xfrm>
            <a:off x="328140" y="5288650"/>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Document test results, identify improvement areas</a:t>
            </a:r>
            <a:endParaRPr b="0" i="0" sz="1750" u="none" cap="none" strike="noStrike"/>
          </a:p>
        </p:txBody>
      </p:sp>
      <p:sp>
        <p:nvSpPr>
          <p:cNvPr id="914" name="Google Shape;914;g38d80b544c2_0_847"/>
          <p:cNvSpPr/>
          <p:nvPr/>
        </p:nvSpPr>
        <p:spPr>
          <a:xfrm>
            <a:off x="328140" y="573084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Continuously refine based on lessons learned</a:t>
            </a:r>
            <a:endParaRPr b="0" i="0" sz="1750" u="none" cap="none" strike="noStrike"/>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g38d80b544c2_0_862"/>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921" name="Google Shape;921;g38d80b544c2_0_862"/>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922" name="Google Shape;922;g38d80b544c2_0_862"/>
          <p:cNvPicPr preferRelativeResize="0"/>
          <p:nvPr/>
        </p:nvPicPr>
        <p:blipFill rotWithShape="1">
          <a:blip r:embed="rId3">
            <a:alphaModFix/>
          </a:blip>
          <a:srcRect b="20647" l="0" r="0" t="37300"/>
          <a:stretch/>
        </p:blipFill>
        <p:spPr>
          <a:xfrm>
            <a:off x="234438" y="1873751"/>
            <a:ext cx="4043524" cy="2550598"/>
          </a:xfrm>
          <a:prstGeom prst="rect">
            <a:avLst/>
          </a:prstGeom>
          <a:noFill/>
          <a:ln>
            <a:noFill/>
          </a:ln>
        </p:spPr>
      </p:pic>
      <p:sp>
        <p:nvSpPr>
          <p:cNvPr id="923" name="Google Shape;923;g38d80b544c2_0_862"/>
          <p:cNvSpPr/>
          <p:nvPr/>
        </p:nvSpPr>
        <p:spPr>
          <a:xfrm>
            <a:off x="4616295" y="299723"/>
            <a:ext cx="7074300" cy="6615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D1282E"/>
              </a:buClr>
              <a:buSzPts val="4150"/>
              <a:buFont typeface="Nunito Sans"/>
              <a:buNone/>
            </a:pPr>
            <a:r>
              <a:rPr b="0" i="0" lang="en-US" sz="4150" u="none" cap="none" strike="noStrike">
                <a:solidFill>
                  <a:srgbClr val="D1282E"/>
                </a:solidFill>
                <a:latin typeface="Nunito Sans"/>
                <a:ea typeface="Nunito Sans"/>
                <a:cs typeface="Nunito Sans"/>
                <a:sym typeface="Nunito Sans"/>
              </a:rPr>
              <a:t>Summary and Key Takeaways</a:t>
            </a:r>
            <a:endParaRPr b="0" i="0" sz="4150" u="none" cap="none" strike="noStrike"/>
          </a:p>
        </p:txBody>
      </p:sp>
      <p:sp>
        <p:nvSpPr>
          <p:cNvPr id="924" name="Google Shape;924;g38d80b544c2_0_862"/>
          <p:cNvSpPr/>
          <p:nvPr/>
        </p:nvSpPr>
        <p:spPr>
          <a:xfrm>
            <a:off x="4616295" y="1278893"/>
            <a:ext cx="7662000" cy="3387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002060"/>
              </a:buClr>
              <a:buSzPts val="1650"/>
              <a:buFont typeface="Inter"/>
              <a:buChar char="•"/>
            </a:pPr>
            <a:r>
              <a:rPr b="0" i="0" lang="en-US" sz="1650" u="none" cap="none" strike="noStrike">
                <a:solidFill>
                  <a:srgbClr val="002060"/>
                </a:solidFill>
                <a:latin typeface="Inter"/>
                <a:ea typeface="Inter"/>
                <a:cs typeface="Inter"/>
                <a:sym typeface="Inter"/>
              </a:rPr>
              <a:t>RTO: Recovery Time Objective; RPO: Data Loss Tolerance.</a:t>
            </a:r>
            <a:endParaRPr b="0" i="0" sz="1650" u="none" cap="none" strike="noStrike"/>
          </a:p>
        </p:txBody>
      </p:sp>
      <p:sp>
        <p:nvSpPr>
          <p:cNvPr id="925" name="Google Shape;925;g38d80b544c2_0_862"/>
          <p:cNvSpPr/>
          <p:nvPr/>
        </p:nvSpPr>
        <p:spPr>
          <a:xfrm>
            <a:off x="4616295" y="1691564"/>
            <a:ext cx="7662000" cy="3387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002060"/>
              </a:buClr>
              <a:buSzPts val="1650"/>
              <a:buFont typeface="Inter"/>
              <a:buChar char="•"/>
            </a:pPr>
            <a:r>
              <a:rPr b="0" i="0" lang="en-US" sz="1650" u="none" cap="none" strike="noStrike">
                <a:solidFill>
                  <a:srgbClr val="002060"/>
                </a:solidFill>
                <a:latin typeface="Inter"/>
                <a:ea typeface="Inter"/>
                <a:cs typeface="Inter"/>
                <a:sym typeface="Inter"/>
              </a:rPr>
              <a:t>Derived from Business Impact Analysis (BIA).</a:t>
            </a:r>
            <a:endParaRPr b="0" i="0" sz="1650" u="none" cap="none" strike="noStrike"/>
          </a:p>
        </p:txBody>
      </p:sp>
      <p:sp>
        <p:nvSpPr>
          <p:cNvPr id="926" name="Google Shape;926;g38d80b544c2_0_862"/>
          <p:cNvSpPr/>
          <p:nvPr/>
        </p:nvSpPr>
        <p:spPr>
          <a:xfrm>
            <a:off x="4616295" y="2104235"/>
            <a:ext cx="7662000" cy="3387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002060"/>
              </a:buClr>
              <a:buSzPts val="1650"/>
              <a:buFont typeface="Inter"/>
              <a:buChar char="•"/>
            </a:pPr>
            <a:r>
              <a:rPr b="0" i="0" lang="en-US" sz="1650" u="none" cap="none" strike="noStrike">
                <a:solidFill>
                  <a:srgbClr val="002060"/>
                </a:solidFill>
                <a:latin typeface="Inter"/>
                <a:ea typeface="Inter"/>
                <a:cs typeface="Inter"/>
                <a:sym typeface="Inter"/>
              </a:rPr>
              <a:t>Objectives guide technology, testing, and resources.</a:t>
            </a:r>
            <a:endParaRPr b="0" i="0" sz="1650" u="none" cap="none" strike="noStrike"/>
          </a:p>
        </p:txBody>
      </p:sp>
      <p:sp>
        <p:nvSpPr>
          <p:cNvPr id="927" name="Google Shape;927;g38d80b544c2_0_862"/>
          <p:cNvSpPr/>
          <p:nvPr/>
        </p:nvSpPr>
        <p:spPr>
          <a:xfrm>
            <a:off x="4616295" y="2516905"/>
            <a:ext cx="7662000" cy="3387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002060"/>
              </a:buClr>
              <a:buSzPts val="1650"/>
              <a:buFont typeface="Inter"/>
              <a:buChar char="•"/>
            </a:pPr>
            <a:r>
              <a:rPr b="0" i="0" lang="en-US" sz="1650" u="none" cap="none" strike="noStrike">
                <a:solidFill>
                  <a:srgbClr val="002060"/>
                </a:solidFill>
                <a:latin typeface="Inter"/>
                <a:ea typeface="Inter"/>
                <a:cs typeface="Inter"/>
                <a:sym typeface="Inter"/>
              </a:rPr>
              <a:t>Regular testing validates business alignment.</a:t>
            </a:r>
            <a:endParaRPr b="0" i="0" sz="1650" u="none" cap="none" strike="noStrike"/>
          </a:p>
        </p:txBody>
      </p:sp>
      <p:sp>
        <p:nvSpPr>
          <p:cNvPr id="928" name="Google Shape;928;g38d80b544c2_0_862"/>
          <p:cNvSpPr/>
          <p:nvPr/>
        </p:nvSpPr>
        <p:spPr>
          <a:xfrm>
            <a:off x="4616295" y="2929576"/>
            <a:ext cx="7662000" cy="3387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002060"/>
              </a:buClr>
              <a:buSzPts val="1650"/>
              <a:buFont typeface="Inter"/>
              <a:buChar char="•"/>
            </a:pPr>
            <a:r>
              <a:rPr b="0" i="0" lang="en-US" sz="1650" u="none" cap="none" strike="noStrike">
                <a:solidFill>
                  <a:srgbClr val="002060"/>
                </a:solidFill>
                <a:latin typeface="Inter"/>
                <a:ea typeface="Inter"/>
                <a:cs typeface="Inter"/>
                <a:sym typeface="Inter"/>
              </a:rPr>
              <a:t>Tiered approach: optimizes costs, protects critical functions.</a:t>
            </a:r>
            <a:endParaRPr b="0" i="0" sz="1650" u="none" cap="none" strike="noStrike"/>
          </a:p>
        </p:txBody>
      </p:sp>
      <p:sp>
        <p:nvSpPr>
          <p:cNvPr id="929" name="Google Shape;929;g38d80b544c2_0_862"/>
          <p:cNvSpPr/>
          <p:nvPr/>
        </p:nvSpPr>
        <p:spPr>
          <a:xfrm>
            <a:off x="4616295" y="3342247"/>
            <a:ext cx="7662000" cy="677100"/>
          </a:xfrm>
          <a:prstGeom prst="rect">
            <a:avLst/>
          </a:prstGeom>
          <a:noFill/>
          <a:ln>
            <a:noFill/>
          </a:ln>
        </p:spPr>
        <p:txBody>
          <a:bodyPr anchorCtr="0" anchor="t" bIns="0" lIns="0" spcFirstLastPara="1" rIns="0" wrap="square" tIns="0">
            <a:noAutofit/>
          </a:bodyPr>
          <a:lstStyle/>
          <a:p>
            <a:pPr indent="-342900" lvl="0" marL="342900" marR="0" rtl="0" algn="l">
              <a:lnSpc>
                <a:spcPct val="160606"/>
              </a:lnSpc>
              <a:spcBef>
                <a:spcPts val="0"/>
              </a:spcBef>
              <a:spcAft>
                <a:spcPts val="0"/>
              </a:spcAft>
              <a:buClr>
                <a:srgbClr val="002060"/>
              </a:buClr>
              <a:buSzPts val="1650"/>
              <a:buFont typeface="Inter"/>
              <a:buChar char="•"/>
            </a:pPr>
            <a:r>
              <a:rPr b="1" i="0" lang="en-US" sz="1650" u="none" cap="none" strike="noStrike">
                <a:solidFill>
                  <a:srgbClr val="002060"/>
                </a:solidFill>
                <a:latin typeface="Inter"/>
                <a:ea typeface="Inter"/>
                <a:cs typeface="Inter"/>
                <a:sym typeface="Inter"/>
              </a:rPr>
              <a:t>"Clear recovery objectives transform resilience from theory into execution."</a:t>
            </a:r>
            <a:endParaRPr b="0" i="0" sz="1650" u="none" cap="none" strike="noStrike"/>
          </a:p>
        </p:txBody>
      </p:sp>
      <p:sp>
        <p:nvSpPr>
          <p:cNvPr id="930" name="Google Shape;930;g38d80b544c2_0_862"/>
          <p:cNvSpPr/>
          <p:nvPr/>
        </p:nvSpPr>
        <p:spPr>
          <a:xfrm>
            <a:off x="4616300" y="4257600"/>
            <a:ext cx="6987300" cy="2106000"/>
          </a:xfrm>
          <a:prstGeom prst="roundRect">
            <a:avLst>
              <a:gd fmla="val 4223" name="adj"/>
            </a:avLst>
          </a:prstGeom>
          <a:solidFill>
            <a:srgbClr val="F1C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31" name="Google Shape;931;g38d80b544c2_0_862"/>
          <p:cNvPicPr preferRelativeResize="0"/>
          <p:nvPr/>
        </p:nvPicPr>
        <p:blipFill rotWithShape="1">
          <a:blip r:embed="rId4">
            <a:alphaModFix/>
          </a:blip>
          <a:srcRect b="0" l="0" r="0" t="0"/>
          <a:stretch/>
        </p:blipFill>
        <p:spPr>
          <a:xfrm>
            <a:off x="4809351" y="4580736"/>
            <a:ext cx="241260" cy="211693"/>
          </a:xfrm>
          <a:prstGeom prst="rect">
            <a:avLst/>
          </a:prstGeom>
          <a:noFill/>
          <a:ln>
            <a:noFill/>
          </a:ln>
        </p:spPr>
      </p:pic>
      <p:sp>
        <p:nvSpPr>
          <p:cNvPr id="932" name="Google Shape;932;g38d80b544c2_0_862"/>
          <p:cNvSpPr/>
          <p:nvPr/>
        </p:nvSpPr>
        <p:spPr>
          <a:xfrm>
            <a:off x="5243661" y="4522157"/>
            <a:ext cx="6166800" cy="677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00"/>
              </a:buClr>
              <a:buSzPts val="1650"/>
              <a:buFont typeface="Inter"/>
              <a:buNone/>
            </a:pPr>
            <a:r>
              <a:rPr b="1" i="0" lang="en-US" sz="1650" u="none" cap="none" strike="noStrike">
                <a:solidFill>
                  <a:srgbClr val="000000"/>
                </a:solidFill>
                <a:latin typeface="Inter"/>
                <a:ea typeface="Inter"/>
                <a:cs typeface="Inter"/>
                <a:sym typeface="Inter"/>
              </a:rPr>
              <a:t>Next Steps:</a:t>
            </a:r>
            <a:r>
              <a:rPr b="0" i="0" lang="en-US" sz="1650" u="none" cap="none" strike="noStrike">
                <a:solidFill>
                  <a:srgbClr val="000000"/>
                </a:solidFill>
                <a:latin typeface="Inter"/>
                <a:ea typeface="Inter"/>
                <a:cs typeface="Inter"/>
                <a:sym typeface="Inter"/>
              </a:rPr>
              <a:t> Apply RTO/RPO concepts to your BIA. Establish realistic recovery tiers and validate through structured testing.</a:t>
            </a:r>
            <a:endParaRPr b="0" i="0" sz="1650" u="none" cap="none" strike="noStrike"/>
          </a:p>
        </p:txBody>
      </p:sp>
      <p:sp>
        <p:nvSpPr>
          <p:cNvPr id="933" name="Google Shape;933;g38d80b544c2_0_862"/>
          <p:cNvSpPr/>
          <p:nvPr/>
        </p:nvSpPr>
        <p:spPr>
          <a:xfrm>
            <a:off x="5243661" y="5389884"/>
            <a:ext cx="6166800" cy="677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00"/>
              </a:buClr>
              <a:buSzPts val="1650"/>
              <a:buFont typeface="Inter"/>
              <a:buNone/>
            </a:pPr>
            <a:r>
              <a:rPr b="0" i="0" lang="en-US" sz="1650" u="none" cap="none" strike="noStrike">
                <a:solidFill>
                  <a:srgbClr val="000000"/>
                </a:solidFill>
                <a:latin typeface="Inter"/>
                <a:ea typeface="Inter"/>
                <a:cs typeface="Inter"/>
                <a:sym typeface="Inter"/>
              </a:rPr>
              <a:t>Remember: RTOs and RPOs must evolve with business and technology changes.</a:t>
            </a:r>
            <a:endParaRPr b="0" i="0" sz="1650" u="none" cap="none" strike="noStrike"/>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394a9e633d9_0_327"/>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940" name="Google Shape;940;g394a9e633d9_0_327"/>
          <p:cNvSpPr txBox="1"/>
          <p:nvPr/>
        </p:nvSpPr>
        <p:spPr>
          <a:xfrm>
            <a:off x="2574824" y="2290350"/>
            <a:ext cx="6078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Lab Time</a:t>
            </a:r>
            <a:endParaRPr b="0" i="0" sz="7200" u="none" cap="none" strike="noStrike">
              <a:solidFill>
                <a:schemeClr val="dk2"/>
              </a:solidFill>
              <a:latin typeface="Arial"/>
              <a:ea typeface="Arial"/>
              <a:cs typeface="Arial"/>
              <a:sym typeface="Arial"/>
            </a:endParaRPr>
          </a:p>
        </p:txBody>
      </p:sp>
      <p:sp>
        <p:nvSpPr>
          <p:cNvPr id="941" name="Google Shape;941;g394a9e633d9_0_327"/>
          <p:cNvSpPr txBox="1"/>
          <p:nvPr>
            <p:ph idx="1" type="body"/>
          </p:nvPr>
        </p:nvSpPr>
        <p:spPr>
          <a:xfrm>
            <a:off x="3504525" y="3636325"/>
            <a:ext cx="4219200" cy="572400"/>
          </a:xfrm>
          <a:prstGeom prst="rect">
            <a:avLst/>
          </a:prstGeom>
          <a:noFill/>
          <a:ln>
            <a:noFill/>
          </a:ln>
        </p:spPr>
        <p:txBody>
          <a:bodyPr anchorCtr="0" anchor="t" bIns="45700" lIns="91425" spcFirstLastPara="1" rIns="91425" wrap="square" tIns="45700">
            <a:normAutofit/>
          </a:bodyPr>
          <a:lstStyle/>
          <a:p>
            <a:pPr indent="0" lvl="0" marL="457200" marR="1300480" rtl="0" algn="ctr">
              <a:lnSpc>
                <a:spcPct val="100000"/>
              </a:lnSpc>
              <a:spcBef>
                <a:spcPts val="1190"/>
              </a:spcBef>
              <a:spcAft>
                <a:spcPts val="0"/>
              </a:spcAft>
              <a:buSzPts val="2118"/>
              <a:buNone/>
            </a:pPr>
            <a:r>
              <a:rPr b="0" lang="en-US" sz="2400"/>
              <a:t>1 Hour</a:t>
            </a:r>
            <a:endParaRPr b="0"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descr="preencoded.png" id="947" name="Google Shape;947;g38d80b544c2_0_1031"/>
          <p:cNvPicPr preferRelativeResize="0"/>
          <p:nvPr/>
        </p:nvPicPr>
        <p:blipFill rotWithShape="1">
          <a:blip r:embed="rId3">
            <a:alphaModFix/>
          </a:blip>
          <a:srcRect b="0" l="0" r="0" t="0"/>
          <a:stretch/>
        </p:blipFill>
        <p:spPr>
          <a:xfrm>
            <a:off x="7620000" y="0"/>
            <a:ext cx="4572000" cy="6858000"/>
          </a:xfrm>
          <a:prstGeom prst="rect">
            <a:avLst/>
          </a:prstGeom>
          <a:noFill/>
          <a:ln>
            <a:noFill/>
          </a:ln>
        </p:spPr>
      </p:pic>
      <p:sp>
        <p:nvSpPr>
          <p:cNvPr id="948" name="Google Shape;948;g38d80b544c2_0_1031"/>
          <p:cNvSpPr/>
          <p:nvPr/>
        </p:nvSpPr>
        <p:spPr>
          <a:xfrm>
            <a:off x="587474" y="593229"/>
            <a:ext cx="6444900" cy="2171700"/>
          </a:xfrm>
          <a:prstGeom prst="rect">
            <a:avLst/>
          </a:prstGeom>
          <a:noFill/>
          <a:ln>
            <a:noFill/>
          </a:ln>
        </p:spPr>
        <p:txBody>
          <a:bodyPr anchorCtr="0" anchor="t" bIns="0" lIns="0" spcFirstLastPara="1" rIns="0" wrap="square" tIns="0">
            <a:noAutofit/>
          </a:bodyPr>
          <a:lstStyle/>
          <a:p>
            <a:pPr indent="0" lvl="0" marL="0" marR="0" rtl="0" algn="l">
              <a:lnSpc>
                <a:spcPct val="124770"/>
              </a:lnSpc>
              <a:spcBef>
                <a:spcPts val="0"/>
              </a:spcBef>
              <a:spcAft>
                <a:spcPts val="0"/>
              </a:spcAft>
              <a:buClr>
                <a:srgbClr val="D1282E"/>
              </a:buClr>
              <a:buSzPts val="4500"/>
              <a:buFont typeface="Nunito Sans"/>
              <a:buNone/>
            </a:pPr>
            <a:r>
              <a:rPr b="0" i="0" lang="en-US" sz="4500" u="none" cap="none" strike="noStrike">
                <a:solidFill>
                  <a:srgbClr val="D1282E"/>
                </a:solidFill>
                <a:latin typeface="Nunito Sans"/>
                <a:ea typeface="Nunito Sans"/>
                <a:cs typeface="Nunito Sans"/>
                <a:sym typeface="Nunito Sans"/>
              </a:rPr>
              <a:t>BIA Assessment Build-Out: Student Presentations and Recap</a:t>
            </a:r>
            <a:endParaRPr b="0" i="0" sz="4500" u="none" cap="none" strike="noStrike"/>
          </a:p>
        </p:txBody>
      </p:sp>
      <p:sp>
        <p:nvSpPr>
          <p:cNvPr id="949" name="Google Shape;949;g38d80b544c2_0_1031"/>
          <p:cNvSpPr/>
          <p:nvPr/>
        </p:nvSpPr>
        <p:spPr>
          <a:xfrm>
            <a:off x="587474" y="3016647"/>
            <a:ext cx="6444900" cy="10743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2060"/>
              </a:buClr>
              <a:buSzPts val="1300"/>
              <a:buFont typeface="Inter"/>
              <a:buNone/>
            </a:pPr>
            <a:r>
              <a:rPr b="0" i="0" lang="en-US" sz="1300" u="none" cap="none" strike="noStrike">
                <a:solidFill>
                  <a:srgbClr val="002060"/>
                </a:solidFill>
                <a:latin typeface="Inter"/>
                <a:ea typeface="Inter"/>
                <a:cs typeface="Inter"/>
                <a:sym typeface="Inter"/>
              </a:rPr>
              <a:t>Students will now share the results of their BIA lab exercise, demonstrating how they identified critical functions, dependencies, and recovery priorities for a fictional startup. This session consolidates learning from the hands-on BIA build-out activity.</a:t>
            </a:r>
            <a:endParaRPr b="0" i="0" sz="1300" u="none" cap="none" strike="noStrike"/>
          </a:p>
        </p:txBody>
      </p:sp>
      <p:sp>
        <p:nvSpPr>
          <p:cNvPr id="950" name="Google Shape;950;g38d80b544c2_0_1031"/>
          <p:cNvSpPr/>
          <p:nvPr/>
        </p:nvSpPr>
        <p:spPr>
          <a:xfrm>
            <a:off x="587474" y="4342706"/>
            <a:ext cx="3357300" cy="419700"/>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D1282E"/>
              </a:buClr>
              <a:buSzPts val="2600"/>
              <a:buFont typeface="Nunito Sans"/>
              <a:buNone/>
            </a:pPr>
            <a:r>
              <a:rPr b="0" i="0" lang="en-US" sz="2600" u="none" cap="none" strike="noStrike">
                <a:solidFill>
                  <a:srgbClr val="D1282E"/>
                </a:solidFill>
                <a:latin typeface="Nunito Sans"/>
                <a:ea typeface="Nunito Sans"/>
                <a:cs typeface="Nunito Sans"/>
                <a:sym typeface="Nunito Sans"/>
              </a:rPr>
              <a:t>Session Goals</a:t>
            </a:r>
            <a:endParaRPr b="0" i="0" sz="2600" u="none" cap="none" strike="noStrike"/>
          </a:p>
        </p:txBody>
      </p:sp>
      <p:sp>
        <p:nvSpPr>
          <p:cNvPr id="951" name="Google Shape;951;g38d80b544c2_0_1031"/>
          <p:cNvSpPr/>
          <p:nvPr/>
        </p:nvSpPr>
        <p:spPr>
          <a:xfrm>
            <a:off x="587474" y="5014119"/>
            <a:ext cx="6444900" cy="268500"/>
          </a:xfrm>
          <a:prstGeom prst="rect">
            <a:avLst/>
          </a:prstGeom>
          <a:noFill/>
          <a:ln>
            <a:noFill/>
          </a:ln>
        </p:spPr>
        <p:txBody>
          <a:bodyPr anchorCtr="0" anchor="t" bIns="0" lIns="0" spcFirstLastPara="1" rIns="0" wrap="square" tIns="0">
            <a:noAutofit/>
          </a:bodyPr>
          <a:lstStyle/>
          <a:p>
            <a:pPr indent="-298450" lvl="0" marL="292100" marR="0" rtl="0" algn="l">
              <a:lnSpc>
                <a:spcPct val="16129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Showcase completed BIAs from the lab exercise</a:t>
            </a:r>
            <a:endParaRPr b="0" i="0" sz="1300" u="none" cap="none" strike="noStrike"/>
          </a:p>
        </p:txBody>
      </p:sp>
      <p:sp>
        <p:nvSpPr>
          <p:cNvPr id="952" name="Google Shape;952;g38d80b544c2_0_1031"/>
          <p:cNvSpPr/>
          <p:nvPr/>
        </p:nvSpPr>
        <p:spPr>
          <a:xfrm>
            <a:off x="587474" y="5341442"/>
            <a:ext cx="6444900" cy="268500"/>
          </a:xfrm>
          <a:prstGeom prst="rect">
            <a:avLst/>
          </a:prstGeom>
          <a:noFill/>
          <a:ln>
            <a:noFill/>
          </a:ln>
        </p:spPr>
        <p:txBody>
          <a:bodyPr anchorCtr="0" anchor="t" bIns="0" lIns="0" spcFirstLastPara="1" rIns="0" wrap="square" tIns="0">
            <a:noAutofit/>
          </a:bodyPr>
          <a:lstStyle/>
          <a:p>
            <a:pPr indent="-298450" lvl="0" marL="292100" marR="0" rtl="0" algn="l">
              <a:lnSpc>
                <a:spcPct val="16129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Discuss key takeaways from the group activity</a:t>
            </a:r>
            <a:endParaRPr b="0" i="0" sz="1300" u="none" cap="none" strike="noStrike"/>
          </a:p>
        </p:txBody>
      </p:sp>
      <p:sp>
        <p:nvSpPr>
          <p:cNvPr id="953" name="Google Shape;953;g38d80b544c2_0_1031"/>
          <p:cNvSpPr/>
          <p:nvPr/>
        </p:nvSpPr>
        <p:spPr>
          <a:xfrm>
            <a:off x="587474" y="5668764"/>
            <a:ext cx="6444900" cy="268500"/>
          </a:xfrm>
          <a:prstGeom prst="rect">
            <a:avLst/>
          </a:prstGeom>
          <a:noFill/>
          <a:ln>
            <a:noFill/>
          </a:ln>
        </p:spPr>
        <p:txBody>
          <a:bodyPr anchorCtr="0" anchor="t" bIns="0" lIns="0" spcFirstLastPara="1" rIns="0" wrap="square" tIns="0">
            <a:noAutofit/>
          </a:bodyPr>
          <a:lstStyle/>
          <a:p>
            <a:pPr indent="-298450" lvl="0" marL="292100" marR="0" rtl="0" algn="l">
              <a:lnSpc>
                <a:spcPct val="16129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Compare approaches across teams</a:t>
            </a:r>
            <a:endParaRPr b="0" i="0" sz="1300" u="none" cap="none" strike="noStrike"/>
          </a:p>
        </p:txBody>
      </p:sp>
      <p:sp>
        <p:nvSpPr>
          <p:cNvPr id="954" name="Google Shape;954;g38d80b544c2_0_1031"/>
          <p:cNvSpPr/>
          <p:nvPr/>
        </p:nvSpPr>
        <p:spPr>
          <a:xfrm>
            <a:off x="587474" y="5996087"/>
            <a:ext cx="6444900" cy="268500"/>
          </a:xfrm>
          <a:prstGeom prst="rect">
            <a:avLst/>
          </a:prstGeom>
          <a:noFill/>
          <a:ln>
            <a:noFill/>
          </a:ln>
        </p:spPr>
        <p:txBody>
          <a:bodyPr anchorCtr="0" anchor="t" bIns="0" lIns="0" spcFirstLastPara="1" rIns="0" wrap="square" tIns="0">
            <a:noAutofit/>
          </a:bodyPr>
          <a:lstStyle/>
          <a:p>
            <a:pPr indent="-298450" lvl="0" marL="292100" marR="0" rtl="0" algn="l">
              <a:lnSpc>
                <a:spcPct val="161290"/>
              </a:lnSpc>
              <a:spcBef>
                <a:spcPts val="0"/>
              </a:spcBef>
              <a:spcAft>
                <a:spcPts val="0"/>
              </a:spcAft>
              <a:buClr>
                <a:srgbClr val="002060"/>
              </a:buClr>
              <a:buSzPts val="1300"/>
              <a:buFont typeface="Inter"/>
              <a:buChar char="•"/>
            </a:pPr>
            <a:r>
              <a:rPr b="0" i="0" lang="en-US" sz="1300" u="none" cap="none" strike="noStrike">
                <a:solidFill>
                  <a:srgbClr val="002060"/>
                </a:solidFill>
                <a:latin typeface="Inter"/>
                <a:ea typeface="Inter"/>
                <a:cs typeface="Inter"/>
                <a:sym typeface="Inter"/>
              </a:rPr>
              <a:t>Reinforce connections to real-world resilience planning</a:t>
            </a:r>
            <a:endParaRPr b="0" i="0" sz="13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8d80b544c2_0_2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15" name="Google Shape;215;g38d80b544c2_0_2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16" name="Google Shape;216;g38d80b544c2_0_24"/>
          <p:cNvPicPr preferRelativeResize="0"/>
          <p:nvPr/>
        </p:nvPicPr>
        <p:blipFill rotWithShape="1">
          <a:blip r:embed="rId3">
            <a:alphaModFix/>
          </a:blip>
          <a:srcRect b="0" l="0" r="0" t="0"/>
          <a:stretch/>
        </p:blipFill>
        <p:spPr>
          <a:xfrm>
            <a:off x="7392126" y="2556127"/>
            <a:ext cx="3949149" cy="3949149"/>
          </a:xfrm>
          <a:prstGeom prst="rect">
            <a:avLst/>
          </a:prstGeom>
          <a:noFill/>
          <a:ln>
            <a:noFill/>
          </a:ln>
        </p:spPr>
      </p:pic>
      <p:sp>
        <p:nvSpPr>
          <p:cNvPr id="217" name="Google Shape;217;g38d80b544c2_0_24"/>
          <p:cNvSpPr/>
          <p:nvPr/>
        </p:nvSpPr>
        <p:spPr>
          <a:xfrm>
            <a:off x="324799" y="492376"/>
            <a:ext cx="6955200" cy="1304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096"/>
              <a:buFont typeface="Nunito Sans"/>
              <a:buNone/>
            </a:pPr>
            <a:r>
              <a:rPr b="0" i="0" lang="en-US" sz="4096" u="none" cap="none" strike="noStrike">
                <a:solidFill>
                  <a:srgbClr val="D1282E"/>
                </a:solidFill>
                <a:latin typeface="Nunito Sans"/>
                <a:ea typeface="Nunito Sans"/>
                <a:cs typeface="Nunito Sans"/>
                <a:sym typeface="Nunito Sans"/>
              </a:rPr>
              <a:t>Why Rank Business Functions?</a:t>
            </a:r>
            <a:endParaRPr b="0" i="0" sz="4096" u="none" cap="none" strike="noStrike"/>
          </a:p>
        </p:txBody>
      </p:sp>
      <p:sp>
        <p:nvSpPr>
          <p:cNvPr id="218" name="Google Shape;218;g38d80b544c2_0_24"/>
          <p:cNvSpPr/>
          <p:nvPr/>
        </p:nvSpPr>
        <p:spPr>
          <a:xfrm>
            <a:off x="324799" y="2110268"/>
            <a:ext cx="6955200" cy="1002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611"/>
              <a:buFont typeface="Inter"/>
              <a:buNone/>
            </a:pPr>
            <a:r>
              <a:rPr b="0" i="0" lang="en-US" sz="1610" u="none" cap="none" strike="noStrike">
                <a:solidFill>
                  <a:srgbClr val="002060"/>
                </a:solidFill>
                <a:latin typeface="Inter"/>
                <a:ea typeface="Inter"/>
                <a:cs typeface="Inter"/>
                <a:sym typeface="Inter"/>
              </a:rPr>
              <a:t>Business function ranking transforms subjective opinions into objective priorities, guiding strategic decisions, resource allocation, and crisis recovery.</a:t>
            </a:r>
            <a:endParaRPr b="0" i="0" sz="1610" u="none" cap="none" strike="noStrike"/>
          </a:p>
        </p:txBody>
      </p:sp>
      <p:sp>
        <p:nvSpPr>
          <p:cNvPr id="219" name="Google Shape;219;g38d80b544c2_0_24"/>
          <p:cNvSpPr/>
          <p:nvPr/>
        </p:nvSpPr>
        <p:spPr>
          <a:xfrm>
            <a:off x="324799" y="3347223"/>
            <a:ext cx="6955200" cy="334200"/>
          </a:xfrm>
          <a:prstGeom prst="rect">
            <a:avLst/>
          </a:prstGeom>
          <a:noFill/>
          <a:ln>
            <a:noFill/>
          </a:ln>
        </p:spPr>
        <p:txBody>
          <a:bodyPr anchorCtr="0" anchor="t" bIns="0" lIns="0" spcFirstLastPara="1" rIns="0" wrap="square" tIns="0">
            <a:noAutofit/>
          </a:bodyPr>
          <a:lstStyle/>
          <a:p>
            <a:pPr indent="-315622" lvl="0" marL="315622" marR="0" rtl="0" algn="l">
              <a:lnSpc>
                <a:spcPct val="162857"/>
              </a:lnSpc>
              <a:spcBef>
                <a:spcPts val="0"/>
              </a:spcBef>
              <a:spcAft>
                <a:spcPts val="0"/>
              </a:spcAft>
              <a:buClr>
                <a:srgbClr val="002060"/>
              </a:buClr>
              <a:buSzPts val="1611"/>
              <a:buFont typeface="Inter"/>
              <a:buChar char="•"/>
            </a:pPr>
            <a:r>
              <a:rPr b="0" i="0" lang="en-US" sz="1610" u="none" cap="none" strike="noStrike">
                <a:solidFill>
                  <a:srgbClr val="002060"/>
                </a:solidFill>
                <a:latin typeface="Inter"/>
                <a:ea typeface="Inter"/>
                <a:cs typeface="Inter"/>
                <a:sym typeface="Inter"/>
              </a:rPr>
              <a:t>Supports crisis prioritization</a:t>
            </a:r>
            <a:endParaRPr b="0" i="0" sz="1610" u="none" cap="none" strike="noStrike"/>
          </a:p>
        </p:txBody>
      </p:sp>
      <p:sp>
        <p:nvSpPr>
          <p:cNvPr id="220" name="Google Shape;220;g38d80b544c2_0_24"/>
          <p:cNvSpPr/>
          <p:nvPr/>
        </p:nvSpPr>
        <p:spPr>
          <a:xfrm>
            <a:off x="324799" y="3754244"/>
            <a:ext cx="6955200" cy="334200"/>
          </a:xfrm>
          <a:prstGeom prst="rect">
            <a:avLst/>
          </a:prstGeom>
          <a:noFill/>
          <a:ln>
            <a:noFill/>
          </a:ln>
        </p:spPr>
        <p:txBody>
          <a:bodyPr anchorCtr="0" anchor="t" bIns="0" lIns="0" spcFirstLastPara="1" rIns="0" wrap="square" tIns="0">
            <a:noAutofit/>
          </a:bodyPr>
          <a:lstStyle/>
          <a:p>
            <a:pPr indent="-315622" lvl="0" marL="315622" marR="0" rtl="0" algn="l">
              <a:lnSpc>
                <a:spcPct val="162857"/>
              </a:lnSpc>
              <a:spcBef>
                <a:spcPts val="0"/>
              </a:spcBef>
              <a:spcAft>
                <a:spcPts val="0"/>
              </a:spcAft>
              <a:buClr>
                <a:srgbClr val="002060"/>
              </a:buClr>
              <a:buSzPts val="1611"/>
              <a:buFont typeface="Inter"/>
              <a:buChar char="•"/>
            </a:pPr>
            <a:r>
              <a:rPr b="0" i="0" lang="en-US" sz="1610" u="none" cap="none" strike="noStrike">
                <a:solidFill>
                  <a:srgbClr val="002060"/>
                </a:solidFill>
                <a:latin typeface="Inter"/>
                <a:ea typeface="Inter"/>
                <a:cs typeface="Inter"/>
                <a:sym typeface="Inter"/>
              </a:rPr>
              <a:t>Optimizes resource allocation</a:t>
            </a:r>
            <a:endParaRPr b="0" i="0" sz="1610" u="none" cap="none" strike="noStrike"/>
          </a:p>
        </p:txBody>
      </p:sp>
      <p:sp>
        <p:nvSpPr>
          <p:cNvPr id="221" name="Google Shape;221;g38d80b544c2_0_24"/>
          <p:cNvSpPr/>
          <p:nvPr/>
        </p:nvSpPr>
        <p:spPr>
          <a:xfrm>
            <a:off x="324799" y="4161265"/>
            <a:ext cx="6955200" cy="334200"/>
          </a:xfrm>
          <a:prstGeom prst="rect">
            <a:avLst/>
          </a:prstGeom>
          <a:noFill/>
          <a:ln>
            <a:noFill/>
          </a:ln>
        </p:spPr>
        <p:txBody>
          <a:bodyPr anchorCtr="0" anchor="t" bIns="0" lIns="0" spcFirstLastPara="1" rIns="0" wrap="square" tIns="0">
            <a:noAutofit/>
          </a:bodyPr>
          <a:lstStyle/>
          <a:p>
            <a:pPr indent="-315622" lvl="0" marL="315622" marR="0" rtl="0" algn="l">
              <a:lnSpc>
                <a:spcPct val="162857"/>
              </a:lnSpc>
              <a:spcBef>
                <a:spcPts val="0"/>
              </a:spcBef>
              <a:spcAft>
                <a:spcPts val="0"/>
              </a:spcAft>
              <a:buClr>
                <a:srgbClr val="002060"/>
              </a:buClr>
              <a:buSzPts val="1611"/>
              <a:buFont typeface="Inter"/>
              <a:buChar char="•"/>
            </a:pPr>
            <a:r>
              <a:rPr b="0" i="0" lang="en-US" sz="1610" u="none" cap="none" strike="noStrike">
                <a:solidFill>
                  <a:srgbClr val="002060"/>
                </a:solidFill>
                <a:latin typeface="Inter"/>
                <a:ea typeface="Inter"/>
                <a:cs typeface="Inter"/>
                <a:sym typeface="Inter"/>
              </a:rPr>
              <a:t>Enables systematic recovery planning</a:t>
            </a:r>
            <a:endParaRPr b="0" i="0" sz="1610" u="none" cap="none" strike="noStrike"/>
          </a:p>
        </p:txBody>
      </p:sp>
      <p:sp>
        <p:nvSpPr>
          <p:cNvPr id="222" name="Google Shape;222;g38d80b544c2_0_24"/>
          <p:cNvSpPr/>
          <p:nvPr/>
        </p:nvSpPr>
        <p:spPr>
          <a:xfrm>
            <a:off x="324799" y="4568286"/>
            <a:ext cx="6955200" cy="334200"/>
          </a:xfrm>
          <a:prstGeom prst="rect">
            <a:avLst/>
          </a:prstGeom>
          <a:noFill/>
          <a:ln>
            <a:noFill/>
          </a:ln>
        </p:spPr>
        <p:txBody>
          <a:bodyPr anchorCtr="0" anchor="t" bIns="0" lIns="0" spcFirstLastPara="1" rIns="0" wrap="square" tIns="0">
            <a:noAutofit/>
          </a:bodyPr>
          <a:lstStyle/>
          <a:p>
            <a:pPr indent="-315622" lvl="0" marL="315622" marR="0" rtl="0" algn="l">
              <a:lnSpc>
                <a:spcPct val="162857"/>
              </a:lnSpc>
              <a:spcBef>
                <a:spcPts val="0"/>
              </a:spcBef>
              <a:spcAft>
                <a:spcPts val="0"/>
              </a:spcAft>
              <a:buClr>
                <a:srgbClr val="002060"/>
              </a:buClr>
              <a:buSzPts val="1611"/>
              <a:buFont typeface="Inter"/>
              <a:buChar char="•"/>
            </a:pPr>
            <a:r>
              <a:rPr b="0" i="0" lang="en-US" sz="1610" u="none" cap="none" strike="noStrike">
                <a:solidFill>
                  <a:srgbClr val="002060"/>
                </a:solidFill>
                <a:latin typeface="Inter"/>
                <a:ea typeface="Inter"/>
                <a:cs typeface="Inter"/>
                <a:sym typeface="Inter"/>
              </a:rPr>
              <a:t>Aids leadership decision-making</a:t>
            </a:r>
            <a:endParaRPr b="0" i="0" sz="1610" u="none" cap="none" strike="noStrike"/>
          </a:p>
        </p:txBody>
      </p:sp>
      <p:sp>
        <p:nvSpPr>
          <p:cNvPr id="223" name="Google Shape;223;g38d80b544c2_0_24"/>
          <p:cNvSpPr/>
          <p:nvPr/>
        </p:nvSpPr>
        <p:spPr>
          <a:xfrm>
            <a:off x="324799" y="4975306"/>
            <a:ext cx="6955200" cy="334200"/>
          </a:xfrm>
          <a:prstGeom prst="rect">
            <a:avLst/>
          </a:prstGeom>
          <a:noFill/>
          <a:ln>
            <a:noFill/>
          </a:ln>
        </p:spPr>
        <p:txBody>
          <a:bodyPr anchorCtr="0" anchor="t" bIns="0" lIns="0" spcFirstLastPara="1" rIns="0" wrap="square" tIns="0">
            <a:noAutofit/>
          </a:bodyPr>
          <a:lstStyle/>
          <a:p>
            <a:pPr indent="-315622" lvl="0" marL="315622" marR="0" rtl="0" algn="l">
              <a:lnSpc>
                <a:spcPct val="162857"/>
              </a:lnSpc>
              <a:spcBef>
                <a:spcPts val="0"/>
              </a:spcBef>
              <a:spcAft>
                <a:spcPts val="0"/>
              </a:spcAft>
              <a:buClr>
                <a:srgbClr val="002060"/>
              </a:buClr>
              <a:buSzPts val="1611"/>
              <a:buFont typeface="Inter"/>
              <a:buChar char="•"/>
            </a:pPr>
            <a:r>
              <a:rPr b="0" i="0" lang="en-US" sz="1610" u="none" cap="none" strike="noStrike">
                <a:solidFill>
                  <a:srgbClr val="002060"/>
                </a:solidFill>
                <a:latin typeface="Inter"/>
                <a:ea typeface="Inter"/>
                <a:cs typeface="Inter"/>
                <a:sym typeface="Inter"/>
              </a:rPr>
              <a:t>Aligns understanding of critical operations</a:t>
            </a:r>
            <a:endParaRPr b="0" i="0" sz="1610" u="none" cap="none" strike="noStrike"/>
          </a:p>
        </p:txBody>
      </p:sp>
      <p:sp>
        <p:nvSpPr>
          <p:cNvPr id="224" name="Google Shape;224;g38d80b544c2_0_24"/>
          <p:cNvSpPr/>
          <p:nvPr/>
        </p:nvSpPr>
        <p:spPr>
          <a:xfrm>
            <a:off x="324799" y="5382327"/>
            <a:ext cx="6955200" cy="334200"/>
          </a:xfrm>
          <a:prstGeom prst="rect">
            <a:avLst/>
          </a:prstGeom>
          <a:noFill/>
          <a:ln>
            <a:noFill/>
          </a:ln>
        </p:spPr>
        <p:txBody>
          <a:bodyPr anchorCtr="0" anchor="t" bIns="0" lIns="0" spcFirstLastPara="1" rIns="0" wrap="square" tIns="0">
            <a:noAutofit/>
          </a:bodyPr>
          <a:lstStyle/>
          <a:p>
            <a:pPr indent="-315622" lvl="0" marL="315622" marR="0" rtl="0" algn="l">
              <a:lnSpc>
                <a:spcPct val="162857"/>
              </a:lnSpc>
              <a:spcBef>
                <a:spcPts val="0"/>
              </a:spcBef>
              <a:spcAft>
                <a:spcPts val="0"/>
              </a:spcAft>
              <a:buClr>
                <a:srgbClr val="002060"/>
              </a:buClr>
              <a:buSzPts val="1611"/>
              <a:buFont typeface="Inter"/>
              <a:buChar char="•"/>
            </a:pPr>
            <a:r>
              <a:rPr b="0" i="0" lang="en-US" sz="1610" u="none" cap="none" strike="noStrike">
                <a:solidFill>
                  <a:srgbClr val="002060"/>
                </a:solidFill>
                <a:latin typeface="Inter"/>
                <a:ea typeface="Inter"/>
                <a:cs typeface="Inter"/>
                <a:sym typeface="Inter"/>
              </a:rPr>
              <a:t>Ensures regulatory compliance</a:t>
            </a:r>
            <a:endParaRPr b="0" i="0" sz="1610" u="none" cap="none" strike="noStrike"/>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g38d80b544c2_0_1043"/>
          <p:cNvSpPr/>
          <p:nvPr/>
        </p:nvSpPr>
        <p:spPr>
          <a:xfrm>
            <a:off x="661492" y="1281509"/>
            <a:ext cx="6336900" cy="1181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00"/>
              <a:buFont typeface="Nunito Sans"/>
              <a:buNone/>
            </a:pPr>
            <a:r>
              <a:rPr b="0" i="0" lang="en-US" sz="3700" u="none" cap="none" strike="noStrike">
                <a:solidFill>
                  <a:srgbClr val="D1282E"/>
                </a:solidFill>
                <a:latin typeface="Nunito Sans"/>
                <a:ea typeface="Nunito Sans"/>
                <a:cs typeface="Nunito Sans"/>
                <a:sym typeface="Nunito Sans"/>
              </a:rPr>
              <a:t>Student Presentation Highlights</a:t>
            </a:r>
            <a:endParaRPr b="0" i="0" sz="3700" u="none" cap="none" strike="noStrike"/>
          </a:p>
        </p:txBody>
      </p:sp>
      <p:sp>
        <p:nvSpPr>
          <p:cNvPr id="961" name="Google Shape;961;g38d80b544c2_0_1043"/>
          <p:cNvSpPr/>
          <p:nvPr/>
        </p:nvSpPr>
        <p:spPr>
          <a:xfrm>
            <a:off x="661492" y="2651819"/>
            <a:ext cx="6336900" cy="604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0"/>
              <a:buFont typeface="Inter"/>
              <a:buNone/>
            </a:pPr>
            <a:r>
              <a:rPr b="0" i="0" lang="en-US" sz="1500" u="none" cap="none" strike="noStrike">
                <a:solidFill>
                  <a:srgbClr val="002060"/>
                </a:solidFill>
                <a:latin typeface="Inter"/>
                <a:ea typeface="Inter"/>
                <a:cs typeface="Inter"/>
                <a:sym typeface="Inter"/>
              </a:rPr>
              <a:t>Students present their BIA findings and explain how their fictional startup approached the assessment process.</a:t>
            </a:r>
            <a:endParaRPr b="0" i="0" sz="1500" u="none" cap="none" strike="noStrike"/>
          </a:p>
        </p:txBody>
      </p:sp>
      <p:sp>
        <p:nvSpPr>
          <p:cNvPr id="962" name="Google Shape;962;g38d80b544c2_0_1043"/>
          <p:cNvSpPr/>
          <p:nvPr/>
        </p:nvSpPr>
        <p:spPr>
          <a:xfrm>
            <a:off x="661492" y="3445669"/>
            <a:ext cx="2870100" cy="3546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D1282E"/>
              </a:buClr>
              <a:buSzPts val="2200"/>
              <a:buFont typeface="Nunito Sans"/>
              <a:buNone/>
            </a:pPr>
            <a:r>
              <a:rPr b="0" i="0" lang="en-US" sz="2200" u="none" cap="none" strike="noStrike">
                <a:solidFill>
                  <a:srgbClr val="D1282E"/>
                </a:solidFill>
                <a:latin typeface="Nunito Sans"/>
                <a:ea typeface="Nunito Sans"/>
                <a:cs typeface="Nunito Sans"/>
                <a:sym typeface="Nunito Sans"/>
              </a:rPr>
              <a:t>Presentation Elements</a:t>
            </a:r>
            <a:endParaRPr b="0" i="0" sz="2200" u="none" cap="none" strike="noStrike"/>
          </a:p>
        </p:txBody>
      </p:sp>
      <p:sp>
        <p:nvSpPr>
          <p:cNvPr id="963" name="Google Shape;963;g38d80b544c2_0_1043"/>
          <p:cNvSpPr/>
          <p:nvPr/>
        </p:nvSpPr>
        <p:spPr>
          <a:xfrm>
            <a:off x="661492" y="3989090"/>
            <a:ext cx="6336900" cy="3024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Each team introduces their startup concept and business model</a:t>
            </a:r>
            <a:endParaRPr b="0" i="0" sz="1500" u="none" cap="none" strike="noStrike"/>
          </a:p>
        </p:txBody>
      </p:sp>
      <p:sp>
        <p:nvSpPr>
          <p:cNvPr id="964" name="Google Shape;964;g38d80b544c2_0_1043"/>
          <p:cNvSpPr/>
          <p:nvPr/>
        </p:nvSpPr>
        <p:spPr>
          <a:xfrm>
            <a:off x="661492" y="4357588"/>
            <a:ext cx="6336900" cy="3024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Walk through their most critical business functions and processes</a:t>
            </a:r>
            <a:endParaRPr b="0" i="0" sz="1500" u="none" cap="none" strike="noStrike"/>
          </a:p>
        </p:txBody>
      </p:sp>
      <p:sp>
        <p:nvSpPr>
          <p:cNvPr id="965" name="Google Shape;965;g38d80b544c2_0_1043"/>
          <p:cNvSpPr/>
          <p:nvPr/>
        </p:nvSpPr>
        <p:spPr>
          <a:xfrm>
            <a:off x="661492" y="4726087"/>
            <a:ext cx="6336900" cy="3024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Explain dependencies and how recovery priorities were determined</a:t>
            </a:r>
            <a:endParaRPr b="0" i="0" sz="1500" u="none" cap="none" strike="noStrike"/>
          </a:p>
        </p:txBody>
      </p:sp>
      <p:sp>
        <p:nvSpPr>
          <p:cNvPr id="966" name="Google Shape;966;g38d80b544c2_0_1043"/>
          <p:cNvSpPr/>
          <p:nvPr/>
        </p:nvSpPr>
        <p:spPr>
          <a:xfrm>
            <a:off x="661492" y="5324135"/>
            <a:ext cx="6336900" cy="6048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Discuss challenges and tradeoffs in defining impact criteria and time frames</a:t>
            </a:r>
            <a:endParaRPr b="0" i="0" sz="1500" u="none" cap="none" strike="noStrike"/>
          </a:p>
        </p:txBody>
      </p:sp>
      <p:pic>
        <p:nvPicPr>
          <p:cNvPr descr="preencoded.png" id="967" name="Google Shape;967;g38d80b544c2_0_1043"/>
          <p:cNvPicPr preferRelativeResize="0"/>
          <p:nvPr/>
        </p:nvPicPr>
        <p:blipFill rotWithShape="1">
          <a:blip r:embed="rId3">
            <a:alphaModFix/>
          </a:blip>
          <a:srcRect b="0" l="0" r="0" t="0"/>
          <a:stretch/>
        </p:blipFill>
        <p:spPr>
          <a:xfrm>
            <a:off x="7465913" y="1305123"/>
            <a:ext cx="4070847" cy="407084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pic>
        <p:nvPicPr>
          <p:cNvPr descr="preencoded.png" id="973" name="Google Shape;973;g38d80b544c2_0_1055"/>
          <p:cNvPicPr preferRelativeResize="0"/>
          <p:nvPr/>
        </p:nvPicPr>
        <p:blipFill rotWithShape="1">
          <a:blip r:embed="rId3">
            <a:alphaModFix/>
          </a:blip>
          <a:srcRect b="0" l="0" r="0" t="0"/>
          <a:stretch/>
        </p:blipFill>
        <p:spPr>
          <a:xfrm>
            <a:off x="661492" y="1393527"/>
            <a:ext cx="4070847" cy="4070847"/>
          </a:xfrm>
          <a:prstGeom prst="rect">
            <a:avLst/>
          </a:prstGeom>
          <a:noFill/>
          <a:ln>
            <a:noFill/>
          </a:ln>
        </p:spPr>
      </p:pic>
      <p:sp>
        <p:nvSpPr>
          <p:cNvPr id="974" name="Google Shape;974;g38d80b544c2_0_1055"/>
          <p:cNvSpPr/>
          <p:nvPr/>
        </p:nvSpPr>
        <p:spPr>
          <a:xfrm>
            <a:off x="5199857" y="1369913"/>
            <a:ext cx="6256800" cy="590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00"/>
              <a:buFont typeface="Nunito Sans"/>
              <a:buNone/>
            </a:pPr>
            <a:r>
              <a:rPr b="0" i="0" lang="en-US" sz="3700" u="none" cap="none" strike="noStrike">
                <a:solidFill>
                  <a:srgbClr val="D1282E"/>
                </a:solidFill>
                <a:latin typeface="Nunito Sans"/>
                <a:ea typeface="Nunito Sans"/>
                <a:cs typeface="Nunito Sans"/>
                <a:sym typeface="Nunito Sans"/>
              </a:rPr>
              <a:t>Comparing Team Approaches</a:t>
            </a:r>
            <a:endParaRPr b="0" i="0" sz="3700" u="none" cap="none" strike="noStrike"/>
          </a:p>
        </p:txBody>
      </p:sp>
      <p:sp>
        <p:nvSpPr>
          <p:cNvPr id="975" name="Google Shape;975;g38d80b544c2_0_1055"/>
          <p:cNvSpPr/>
          <p:nvPr/>
        </p:nvSpPr>
        <p:spPr>
          <a:xfrm>
            <a:off x="5199857" y="2149574"/>
            <a:ext cx="6336900" cy="604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0"/>
              <a:buFont typeface="Inter"/>
              <a:buNone/>
            </a:pPr>
            <a:r>
              <a:rPr b="0" i="0" lang="en-US" sz="1500" u="none" cap="none" strike="noStrike">
                <a:solidFill>
                  <a:srgbClr val="002060"/>
                </a:solidFill>
                <a:latin typeface="Inter"/>
                <a:ea typeface="Inter"/>
                <a:cs typeface="Inter"/>
                <a:sym typeface="Inter"/>
              </a:rPr>
              <a:t>Highlight how each team interpreted criticality, impact assessment, and dependency mapping differently based on their startup scenarios.</a:t>
            </a:r>
            <a:endParaRPr b="0" i="0" sz="1500" u="none" cap="none" strike="noStrike"/>
          </a:p>
        </p:txBody>
      </p:sp>
      <p:sp>
        <p:nvSpPr>
          <p:cNvPr id="976" name="Google Shape;976;g38d80b544c2_0_1055"/>
          <p:cNvSpPr/>
          <p:nvPr/>
        </p:nvSpPr>
        <p:spPr>
          <a:xfrm>
            <a:off x="5199857" y="2943423"/>
            <a:ext cx="2835300" cy="3546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D1282E"/>
              </a:buClr>
              <a:buSzPts val="2200"/>
              <a:buFont typeface="Nunito Sans"/>
              <a:buNone/>
            </a:pPr>
            <a:r>
              <a:rPr b="0" i="0" lang="en-US" sz="2200" u="none" cap="none" strike="noStrike">
                <a:solidFill>
                  <a:srgbClr val="D1282E"/>
                </a:solidFill>
                <a:latin typeface="Nunito Sans"/>
                <a:ea typeface="Nunito Sans"/>
                <a:cs typeface="Nunito Sans"/>
                <a:sym typeface="Nunito Sans"/>
              </a:rPr>
              <a:t>Key Observations</a:t>
            </a:r>
            <a:endParaRPr b="0" i="0" sz="2200" u="none" cap="none" strike="noStrike"/>
          </a:p>
        </p:txBody>
      </p:sp>
      <p:sp>
        <p:nvSpPr>
          <p:cNvPr id="977" name="Google Shape;977;g38d80b544c2_0_1055"/>
          <p:cNvSpPr/>
          <p:nvPr/>
        </p:nvSpPr>
        <p:spPr>
          <a:xfrm>
            <a:off x="5199857" y="3486844"/>
            <a:ext cx="6336900" cy="3024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Variations in startup types (e.g., SaaS, fintech, logistics, healthtech)</a:t>
            </a:r>
            <a:endParaRPr b="0" i="0" sz="1500" u="none" cap="none" strike="noStrike"/>
          </a:p>
        </p:txBody>
      </p:sp>
      <p:sp>
        <p:nvSpPr>
          <p:cNvPr id="978" name="Google Shape;978;g38d80b544c2_0_1055"/>
          <p:cNvSpPr/>
          <p:nvPr/>
        </p:nvSpPr>
        <p:spPr>
          <a:xfrm>
            <a:off x="5199857" y="4070968"/>
            <a:ext cx="6336900" cy="3024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Common trends in identifying key systems and critical data assets</a:t>
            </a:r>
            <a:endParaRPr b="0" i="0" sz="1500" u="none" cap="none" strike="noStrike"/>
          </a:p>
        </p:txBody>
      </p:sp>
      <p:sp>
        <p:nvSpPr>
          <p:cNvPr id="979" name="Google Shape;979;g38d80b544c2_0_1055"/>
          <p:cNvSpPr/>
          <p:nvPr/>
        </p:nvSpPr>
        <p:spPr>
          <a:xfrm>
            <a:off x="5199857" y="4439467"/>
            <a:ext cx="6336900" cy="3024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Observations about how teams balanced RTOs and RPOs</a:t>
            </a:r>
            <a:endParaRPr b="0" i="0" sz="1500" u="none" cap="none" strike="noStrike"/>
          </a:p>
        </p:txBody>
      </p:sp>
      <p:sp>
        <p:nvSpPr>
          <p:cNvPr id="980" name="Google Shape;980;g38d80b544c2_0_1055"/>
          <p:cNvSpPr/>
          <p:nvPr/>
        </p:nvSpPr>
        <p:spPr>
          <a:xfrm>
            <a:off x="5199857" y="4807965"/>
            <a:ext cx="6336900" cy="6048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Lessons on collaboration between Resilience and IT teams during assessment</a:t>
            </a:r>
            <a:endParaRPr b="0" i="0" sz="1500" u="none" cap="none" strike="noStrike"/>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g38d80b544c2_0_1067"/>
          <p:cNvSpPr/>
          <p:nvPr/>
        </p:nvSpPr>
        <p:spPr>
          <a:xfrm>
            <a:off x="661492" y="1369913"/>
            <a:ext cx="4725600" cy="590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00"/>
              <a:buFont typeface="Nunito Sans"/>
              <a:buNone/>
            </a:pPr>
            <a:r>
              <a:rPr b="0" i="0" lang="en-US" sz="3700" u="none" cap="none" strike="noStrike">
                <a:solidFill>
                  <a:srgbClr val="D1282E"/>
                </a:solidFill>
                <a:latin typeface="Nunito Sans"/>
                <a:ea typeface="Nunito Sans"/>
                <a:cs typeface="Nunito Sans"/>
                <a:sym typeface="Nunito Sans"/>
              </a:rPr>
              <a:t>Discussion Questions</a:t>
            </a:r>
            <a:endParaRPr b="0" i="0" sz="3700" u="none" cap="none" strike="noStrike"/>
          </a:p>
        </p:txBody>
      </p:sp>
      <p:sp>
        <p:nvSpPr>
          <p:cNvPr id="987" name="Google Shape;987;g38d80b544c2_0_1067"/>
          <p:cNvSpPr/>
          <p:nvPr/>
        </p:nvSpPr>
        <p:spPr>
          <a:xfrm>
            <a:off x="661492" y="2036168"/>
            <a:ext cx="2835300" cy="3546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SzPts val="2200"/>
              <a:buFont typeface="Arial"/>
              <a:buNone/>
            </a:pPr>
            <a:r>
              <a:t/>
            </a:r>
            <a:endParaRPr b="0" i="0" sz="2200" u="none" cap="none" strike="noStrike"/>
          </a:p>
        </p:txBody>
      </p:sp>
      <p:sp>
        <p:nvSpPr>
          <p:cNvPr id="988" name="Google Shape;988;g38d80b544c2_0_1067"/>
          <p:cNvSpPr/>
          <p:nvPr/>
        </p:nvSpPr>
        <p:spPr>
          <a:xfrm>
            <a:off x="661492" y="2579588"/>
            <a:ext cx="6336900" cy="3024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What surprised you most during your BIA build-out process?</a:t>
            </a:r>
            <a:endParaRPr b="0" i="0" sz="1500" u="none" cap="none" strike="noStrike"/>
          </a:p>
        </p:txBody>
      </p:sp>
      <p:sp>
        <p:nvSpPr>
          <p:cNvPr id="989" name="Google Shape;989;g38d80b544c2_0_1067"/>
          <p:cNvSpPr/>
          <p:nvPr/>
        </p:nvSpPr>
        <p:spPr>
          <a:xfrm>
            <a:off x="661492" y="2948087"/>
            <a:ext cx="6336900" cy="3024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Which data points were hardest to estimate or gather?</a:t>
            </a:r>
            <a:endParaRPr b="0" i="0" sz="1500" u="none" cap="none" strike="noStrike"/>
          </a:p>
        </p:txBody>
      </p:sp>
      <p:sp>
        <p:nvSpPr>
          <p:cNvPr id="990" name="Google Shape;990;g38d80b544c2_0_1067"/>
          <p:cNvSpPr/>
          <p:nvPr/>
        </p:nvSpPr>
        <p:spPr>
          <a:xfrm>
            <a:off x="661492" y="3316585"/>
            <a:ext cx="6336900" cy="6048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How would this process change for a larger, more complex organization?</a:t>
            </a:r>
            <a:endParaRPr b="0" i="0" sz="1500" u="none" cap="none" strike="noStrike"/>
          </a:p>
        </p:txBody>
      </p:sp>
      <p:sp>
        <p:nvSpPr>
          <p:cNvPr id="991" name="Google Shape;991;g38d80b544c2_0_1067"/>
          <p:cNvSpPr/>
          <p:nvPr/>
        </p:nvSpPr>
        <p:spPr>
          <a:xfrm>
            <a:off x="661492" y="3987503"/>
            <a:ext cx="6336900" cy="3024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What improvements would you make to your approach next time?</a:t>
            </a:r>
            <a:endParaRPr b="0" i="0" sz="1500" u="none" cap="none" strike="noStrike"/>
          </a:p>
        </p:txBody>
      </p:sp>
      <p:pic>
        <p:nvPicPr>
          <p:cNvPr descr="preencoded.png" id="992" name="Google Shape;992;g38d80b544c2_0_1067"/>
          <p:cNvPicPr preferRelativeResize="0"/>
          <p:nvPr/>
        </p:nvPicPr>
        <p:blipFill rotWithShape="1">
          <a:blip r:embed="rId3">
            <a:alphaModFix/>
          </a:blip>
          <a:srcRect b="0" l="0" r="0" t="0"/>
          <a:stretch/>
        </p:blipFill>
        <p:spPr>
          <a:xfrm>
            <a:off x="7465913" y="1393527"/>
            <a:ext cx="4070847" cy="407084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descr="preencoded.png" id="998" name="Google Shape;998;g38d80b544c2_0_1078"/>
          <p:cNvPicPr preferRelativeResize="0"/>
          <p:nvPr/>
        </p:nvPicPr>
        <p:blipFill rotWithShape="1">
          <a:blip r:embed="rId3">
            <a:alphaModFix/>
          </a:blip>
          <a:srcRect b="0" l="0" r="0" t="0"/>
          <a:stretch/>
        </p:blipFill>
        <p:spPr>
          <a:xfrm>
            <a:off x="0" y="0"/>
            <a:ext cx="4572000" cy="6858000"/>
          </a:xfrm>
          <a:prstGeom prst="rect">
            <a:avLst/>
          </a:prstGeom>
          <a:noFill/>
          <a:ln>
            <a:noFill/>
          </a:ln>
        </p:spPr>
      </p:pic>
      <p:sp>
        <p:nvSpPr>
          <p:cNvPr id="999" name="Google Shape;999;g38d80b544c2_0_1078"/>
          <p:cNvSpPr/>
          <p:nvPr/>
        </p:nvSpPr>
        <p:spPr>
          <a:xfrm>
            <a:off x="5233492" y="1316931"/>
            <a:ext cx="5579400" cy="590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700"/>
              <a:buFont typeface="Nunito Sans"/>
              <a:buNone/>
            </a:pPr>
            <a:r>
              <a:rPr b="0" i="0" lang="en-US" sz="3700" u="none" cap="none" strike="noStrike">
                <a:solidFill>
                  <a:srgbClr val="D1282E"/>
                </a:solidFill>
                <a:latin typeface="Nunito Sans"/>
                <a:ea typeface="Nunito Sans"/>
                <a:cs typeface="Nunito Sans"/>
                <a:sym typeface="Nunito Sans"/>
              </a:rPr>
              <a:t>Recap and Key Takeaways</a:t>
            </a:r>
            <a:endParaRPr b="0" i="0" sz="3700" u="none" cap="none" strike="noStrike"/>
          </a:p>
        </p:txBody>
      </p:sp>
      <p:sp>
        <p:nvSpPr>
          <p:cNvPr id="1000" name="Google Shape;1000;g38d80b544c2_0_1078"/>
          <p:cNvSpPr/>
          <p:nvPr/>
        </p:nvSpPr>
        <p:spPr>
          <a:xfrm>
            <a:off x="5233492" y="1983184"/>
            <a:ext cx="2835300" cy="3546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D1282E"/>
              </a:buClr>
              <a:buSzPts val="2200"/>
              <a:buFont typeface="Nunito Sans"/>
              <a:buNone/>
            </a:pPr>
            <a:r>
              <a:rPr b="0" i="0" lang="en-US" sz="2200" u="none" cap="none" strike="noStrike">
                <a:solidFill>
                  <a:srgbClr val="D1282E"/>
                </a:solidFill>
                <a:latin typeface="Nunito Sans"/>
                <a:ea typeface="Nunito Sans"/>
                <a:cs typeface="Nunito Sans"/>
                <a:sym typeface="Nunito Sans"/>
              </a:rPr>
              <a:t>Essential Learnings</a:t>
            </a:r>
            <a:endParaRPr b="0" i="0" sz="2200" u="none" cap="none" strike="noStrike"/>
          </a:p>
        </p:txBody>
      </p:sp>
      <p:sp>
        <p:nvSpPr>
          <p:cNvPr id="1001" name="Google Shape;1001;g38d80b544c2_0_1078"/>
          <p:cNvSpPr/>
          <p:nvPr/>
        </p:nvSpPr>
        <p:spPr>
          <a:xfrm>
            <a:off x="5233492" y="2621062"/>
            <a:ext cx="6297000" cy="6048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BIA builds awareness of what keeps the business running by correlating information systems with critical business processes</a:t>
            </a:r>
            <a:endParaRPr b="0" i="0" sz="1500" u="none" cap="none" strike="noStrike"/>
          </a:p>
        </p:txBody>
      </p:sp>
      <p:sp>
        <p:nvSpPr>
          <p:cNvPr id="1002" name="Google Shape;1002;g38d80b544c2_0_1078"/>
          <p:cNvSpPr/>
          <p:nvPr/>
        </p:nvSpPr>
        <p:spPr>
          <a:xfrm>
            <a:off x="5233492" y="3291979"/>
            <a:ext cx="6297000" cy="9072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Collaboration between teams strengthens understanding of dependencies across facilities, personnel, technology, and third-party providers</a:t>
            </a:r>
            <a:endParaRPr b="0" i="0" sz="1500" u="none" cap="none" strike="noStrike"/>
          </a:p>
        </p:txBody>
      </p:sp>
      <p:sp>
        <p:nvSpPr>
          <p:cNvPr id="1003" name="Google Shape;1003;g38d80b544c2_0_1078"/>
          <p:cNvSpPr/>
          <p:nvPr/>
        </p:nvSpPr>
        <p:spPr>
          <a:xfrm>
            <a:off x="5233492" y="4265315"/>
            <a:ext cx="6297000" cy="6048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Realistic data and prioritization are key to resilience success, enabling objective analysis and informed decision-making</a:t>
            </a:r>
            <a:endParaRPr b="0" i="0" sz="1500" u="none" cap="none" strike="noStrike"/>
          </a:p>
        </p:txBody>
      </p:sp>
      <p:sp>
        <p:nvSpPr>
          <p:cNvPr id="1004" name="Google Shape;1004;g38d80b544c2_0_1078"/>
          <p:cNvSpPr/>
          <p:nvPr/>
        </p:nvSpPr>
        <p:spPr>
          <a:xfrm>
            <a:off x="5233492" y="4936232"/>
            <a:ext cx="6297000" cy="604800"/>
          </a:xfrm>
          <a:prstGeom prst="rect">
            <a:avLst/>
          </a:prstGeom>
          <a:noFill/>
          <a:ln>
            <a:noFill/>
          </a:ln>
        </p:spPr>
        <p:txBody>
          <a:bodyPr anchorCtr="0" anchor="t" bIns="0" lIns="0" spcFirstLastPara="1" rIns="0" wrap="square" tIns="0">
            <a:noAutofit/>
          </a:bodyPr>
          <a:lstStyle/>
          <a:p>
            <a:pPr indent="-298450" lvl="0" marL="292100" marR="0" rtl="0" algn="l">
              <a:lnSpc>
                <a:spcPct val="162857"/>
              </a:lnSpc>
              <a:spcBef>
                <a:spcPts val="0"/>
              </a:spcBef>
              <a:spcAft>
                <a:spcPts val="0"/>
              </a:spcAft>
              <a:buClr>
                <a:srgbClr val="002060"/>
              </a:buClr>
              <a:buSzPts val="1500"/>
              <a:buFont typeface="Inter"/>
              <a:buChar char="•"/>
            </a:pPr>
            <a:r>
              <a:rPr b="0" i="0" lang="en-US" sz="1500" u="none" cap="none" strike="noStrike">
                <a:solidFill>
                  <a:srgbClr val="002060"/>
                </a:solidFill>
                <a:latin typeface="Inter"/>
                <a:ea typeface="Inter"/>
                <a:cs typeface="Inter"/>
                <a:sym typeface="Inter"/>
              </a:rPr>
              <a:t>Building a BIA isn't about the spreadsheet — it's about aligning people, processes, and priorities.</a:t>
            </a:r>
            <a:endParaRPr b="0" i="0" sz="1500" u="none" cap="none" strike="noStrike"/>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394a9e633d9_0_160"/>
          <p:cNvSpPr txBox="1"/>
          <p:nvPr>
            <p:ph idx="11" type="ftr"/>
          </p:nvPr>
        </p:nvSpPr>
        <p:spPr>
          <a:xfrm>
            <a:off x="9588795" y="127591"/>
            <a:ext cx="2603100" cy="34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“Develop a passion for learning.”</a:t>
            </a:r>
            <a:endParaRPr/>
          </a:p>
        </p:txBody>
      </p:sp>
      <p:sp>
        <p:nvSpPr>
          <p:cNvPr id="1011" name="Google Shape;1011;g394a9e633d9_0_160"/>
          <p:cNvSpPr txBox="1"/>
          <p:nvPr/>
        </p:nvSpPr>
        <p:spPr>
          <a:xfrm>
            <a:off x="1309200" y="2278325"/>
            <a:ext cx="95736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3600"/>
              <a:buFont typeface="Arial"/>
              <a:buNone/>
            </a:pPr>
            <a:r>
              <a:rPr b="0" i="0" lang="en-US" sz="7200" u="none" cap="none" strike="noStrike">
                <a:solidFill>
                  <a:schemeClr val="dk2"/>
                </a:solidFill>
                <a:latin typeface="Arial"/>
                <a:ea typeface="Arial"/>
                <a:cs typeface="Arial"/>
                <a:sym typeface="Arial"/>
              </a:rPr>
              <a:t>Kahootz &amp; Quiz Time</a:t>
            </a:r>
            <a:endParaRPr b="0" i="0" sz="7200" u="none" cap="none" strike="noStrike">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8d80b544c2_0_3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31" name="Google Shape;231;g38d80b544c2_0_3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sp>
        <p:nvSpPr>
          <p:cNvPr id="232" name="Google Shape;232;g38d80b544c2_0_39"/>
          <p:cNvSpPr/>
          <p:nvPr/>
        </p:nvSpPr>
        <p:spPr>
          <a:xfrm>
            <a:off x="496649" y="395351"/>
            <a:ext cx="7349700" cy="6087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21"/>
              <a:buFont typeface="Nunito Sans"/>
              <a:buNone/>
            </a:pPr>
            <a:r>
              <a:rPr b="0" i="0" lang="en-US" sz="3820" u="none" cap="none" strike="noStrike">
                <a:solidFill>
                  <a:srgbClr val="D1282E"/>
                </a:solidFill>
                <a:latin typeface="Nunito Sans"/>
                <a:ea typeface="Nunito Sans"/>
                <a:cs typeface="Nunito Sans"/>
                <a:sym typeface="Nunito Sans"/>
              </a:rPr>
              <a:t>The Four Dimensions of Criticality</a:t>
            </a:r>
            <a:endParaRPr b="0" i="0" sz="3820" u="none" cap="none" strike="noStrike"/>
          </a:p>
        </p:txBody>
      </p:sp>
      <p:sp>
        <p:nvSpPr>
          <p:cNvPr id="233" name="Google Shape;233;g38d80b544c2_0_39"/>
          <p:cNvSpPr/>
          <p:nvPr/>
        </p:nvSpPr>
        <p:spPr>
          <a:xfrm>
            <a:off x="496649" y="1393395"/>
            <a:ext cx="11198700" cy="623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3"/>
              <a:buFont typeface="Inter"/>
              <a:buNone/>
            </a:pPr>
            <a:r>
              <a:rPr b="0" i="0" lang="en-US" sz="1502" u="none" cap="none" strike="noStrike">
                <a:solidFill>
                  <a:srgbClr val="002060"/>
                </a:solidFill>
                <a:latin typeface="Inter"/>
                <a:ea typeface="Inter"/>
                <a:cs typeface="Inter"/>
                <a:sym typeface="Inter"/>
              </a:rPr>
              <a:t>Assessing business function criticality involves four key impact dimensions, revealing vulnerabilities and guiding balanced risk-based decisions.</a:t>
            </a:r>
            <a:endParaRPr b="0" i="0" sz="1502" u="none" cap="none" strike="noStrike"/>
          </a:p>
        </p:txBody>
      </p:sp>
      <p:sp>
        <p:nvSpPr>
          <p:cNvPr id="234" name="Google Shape;234;g38d80b544c2_0_39"/>
          <p:cNvSpPr/>
          <p:nvPr/>
        </p:nvSpPr>
        <p:spPr>
          <a:xfrm>
            <a:off x="496649" y="2235645"/>
            <a:ext cx="5502000" cy="1446900"/>
          </a:xfrm>
          <a:prstGeom prst="roundRect">
            <a:avLst>
              <a:gd fmla="val 5654" name="adj"/>
            </a:avLst>
          </a:prstGeom>
          <a:solidFill>
            <a:srgbClr val="F6D5D5"/>
          </a:solidFill>
          <a:ln cap="flat" cmpd="sng" w="8175">
            <a:solidFill>
              <a:srgbClr val="DCBBBB"/>
            </a:solidFill>
            <a:prstDash val="solid"/>
            <a:round/>
            <a:headEnd len="sm" w="sm" type="none"/>
            <a:tailEnd len="sm" w="sm" type="none"/>
          </a:ln>
        </p:spPr>
        <p:txBody>
          <a:bodyPr anchorCtr="0" anchor="ctr" bIns="78500" lIns="78500" spcFirstLastPara="1" rIns="78500" wrap="square" tIns="78500">
            <a:noAutofit/>
          </a:bodyPr>
          <a:lstStyle/>
          <a:p>
            <a:pPr indent="0" lvl="0" marL="0" rtl="0" algn="l">
              <a:spcBef>
                <a:spcPts val="0"/>
              </a:spcBef>
              <a:spcAft>
                <a:spcPts val="0"/>
              </a:spcAft>
              <a:buNone/>
            </a:pPr>
            <a:r>
              <a:t/>
            </a:r>
            <a:endParaRPr/>
          </a:p>
        </p:txBody>
      </p:sp>
      <p:sp>
        <p:nvSpPr>
          <p:cNvPr id="235" name="Google Shape;235;g38d80b544c2_0_39"/>
          <p:cNvSpPr/>
          <p:nvPr/>
        </p:nvSpPr>
        <p:spPr>
          <a:xfrm>
            <a:off x="697934" y="2436930"/>
            <a:ext cx="2434500" cy="304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89"/>
              <a:buFont typeface="Nunito Sans"/>
              <a:buNone/>
            </a:pPr>
            <a:r>
              <a:rPr b="0" i="0" lang="en-US" sz="1888" u="none" cap="none" strike="noStrike">
                <a:solidFill>
                  <a:srgbClr val="002060"/>
                </a:solidFill>
                <a:latin typeface="Nunito Sans"/>
                <a:ea typeface="Nunito Sans"/>
                <a:cs typeface="Nunito Sans"/>
                <a:sym typeface="Nunito Sans"/>
              </a:rPr>
              <a:t>Financial Impact</a:t>
            </a:r>
            <a:endParaRPr b="0" i="0" sz="1888" u="none" cap="none" strike="noStrike"/>
          </a:p>
        </p:txBody>
      </p:sp>
      <p:sp>
        <p:nvSpPr>
          <p:cNvPr id="236" name="Google Shape;236;g38d80b544c2_0_39"/>
          <p:cNvSpPr/>
          <p:nvPr/>
        </p:nvSpPr>
        <p:spPr>
          <a:xfrm>
            <a:off x="697934" y="2858004"/>
            <a:ext cx="5099400" cy="623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3"/>
              <a:buFont typeface="Inter"/>
              <a:buNone/>
            </a:pPr>
            <a:r>
              <a:rPr b="0" i="0" lang="en-US" sz="1502" u="none" cap="none" strike="noStrike">
                <a:solidFill>
                  <a:srgbClr val="002060"/>
                </a:solidFill>
                <a:latin typeface="Inter"/>
                <a:ea typeface="Inter"/>
                <a:cs typeface="Inter"/>
                <a:sym typeface="Inter"/>
              </a:rPr>
              <a:t>Revenue loss, increased costs, contractual penalties, and market value effects.</a:t>
            </a:r>
            <a:endParaRPr b="0" i="0" sz="1502" u="none" cap="none" strike="noStrike"/>
          </a:p>
        </p:txBody>
      </p:sp>
      <p:sp>
        <p:nvSpPr>
          <p:cNvPr id="237" name="Google Shape;237;g38d80b544c2_0_39"/>
          <p:cNvSpPr/>
          <p:nvPr/>
        </p:nvSpPr>
        <p:spPr>
          <a:xfrm>
            <a:off x="6193265" y="2235645"/>
            <a:ext cx="5502000" cy="1446900"/>
          </a:xfrm>
          <a:prstGeom prst="roundRect">
            <a:avLst>
              <a:gd fmla="val 5654" name="adj"/>
            </a:avLst>
          </a:prstGeom>
          <a:solidFill>
            <a:srgbClr val="F6D5D5"/>
          </a:solidFill>
          <a:ln cap="flat" cmpd="sng" w="8175">
            <a:solidFill>
              <a:srgbClr val="DCBBBB"/>
            </a:solidFill>
            <a:prstDash val="solid"/>
            <a:round/>
            <a:headEnd len="sm" w="sm" type="none"/>
            <a:tailEnd len="sm" w="sm" type="none"/>
          </a:ln>
        </p:spPr>
        <p:txBody>
          <a:bodyPr anchorCtr="0" anchor="ctr" bIns="78500" lIns="78500" spcFirstLastPara="1" rIns="78500" wrap="square" tIns="78500">
            <a:noAutofit/>
          </a:bodyPr>
          <a:lstStyle/>
          <a:p>
            <a:pPr indent="0" lvl="0" marL="0" rtl="0" algn="l">
              <a:spcBef>
                <a:spcPts val="0"/>
              </a:spcBef>
              <a:spcAft>
                <a:spcPts val="0"/>
              </a:spcAft>
              <a:buNone/>
            </a:pPr>
            <a:r>
              <a:t/>
            </a:r>
            <a:endParaRPr/>
          </a:p>
        </p:txBody>
      </p:sp>
      <p:sp>
        <p:nvSpPr>
          <p:cNvPr id="238" name="Google Shape;238;g38d80b544c2_0_39"/>
          <p:cNvSpPr/>
          <p:nvPr/>
        </p:nvSpPr>
        <p:spPr>
          <a:xfrm>
            <a:off x="6394551" y="2436930"/>
            <a:ext cx="2434500" cy="304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89"/>
              <a:buFont typeface="Nunito Sans"/>
              <a:buNone/>
            </a:pPr>
            <a:r>
              <a:rPr b="0" i="0" lang="en-US" sz="1888" u="none" cap="none" strike="noStrike">
                <a:solidFill>
                  <a:srgbClr val="002060"/>
                </a:solidFill>
                <a:latin typeface="Nunito Sans"/>
                <a:ea typeface="Nunito Sans"/>
                <a:cs typeface="Nunito Sans"/>
                <a:sym typeface="Nunito Sans"/>
              </a:rPr>
              <a:t>Operational Impact</a:t>
            </a:r>
            <a:endParaRPr b="0" i="0" sz="1888" u="none" cap="none" strike="noStrike"/>
          </a:p>
        </p:txBody>
      </p:sp>
      <p:sp>
        <p:nvSpPr>
          <p:cNvPr id="239" name="Google Shape;239;g38d80b544c2_0_39"/>
          <p:cNvSpPr/>
          <p:nvPr/>
        </p:nvSpPr>
        <p:spPr>
          <a:xfrm>
            <a:off x="6394551" y="2858004"/>
            <a:ext cx="5099400" cy="623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3"/>
              <a:buFont typeface="Inter"/>
              <a:buNone/>
            </a:pPr>
            <a:r>
              <a:rPr b="0" i="0" lang="en-US" sz="1502" u="none" cap="none" strike="noStrike">
                <a:solidFill>
                  <a:srgbClr val="002060"/>
                </a:solidFill>
                <a:latin typeface="Inter"/>
                <a:ea typeface="Inter"/>
                <a:cs typeface="Inter"/>
                <a:sym typeface="Inter"/>
              </a:rPr>
              <a:t>Disruptions to service delivery, workflow, productivity, and dependencies.</a:t>
            </a:r>
            <a:endParaRPr b="0" i="0" sz="1502" u="none" cap="none" strike="noStrike"/>
          </a:p>
        </p:txBody>
      </p:sp>
      <p:sp>
        <p:nvSpPr>
          <p:cNvPr id="240" name="Google Shape;240;g38d80b544c2_0_39"/>
          <p:cNvSpPr/>
          <p:nvPr/>
        </p:nvSpPr>
        <p:spPr>
          <a:xfrm>
            <a:off x="496649" y="3877209"/>
            <a:ext cx="5502000" cy="1446900"/>
          </a:xfrm>
          <a:prstGeom prst="roundRect">
            <a:avLst>
              <a:gd fmla="val 5654" name="adj"/>
            </a:avLst>
          </a:prstGeom>
          <a:solidFill>
            <a:srgbClr val="F6D5D5"/>
          </a:solidFill>
          <a:ln cap="flat" cmpd="sng" w="8175">
            <a:solidFill>
              <a:srgbClr val="DCBBBB"/>
            </a:solidFill>
            <a:prstDash val="solid"/>
            <a:round/>
            <a:headEnd len="sm" w="sm" type="none"/>
            <a:tailEnd len="sm" w="sm" type="none"/>
          </a:ln>
        </p:spPr>
        <p:txBody>
          <a:bodyPr anchorCtr="0" anchor="ctr" bIns="78500" lIns="78500" spcFirstLastPara="1" rIns="78500" wrap="square" tIns="78500">
            <a:noAutofit/>
          </a:bodyPr>
          <a:lstStyle/>
          <a:p>
            <a:pPr indent="0" lvl="0" marL="0" rtl="0" algn="l">
              <a:spcBef>
                <a:spcPts val="0"/>
              </a:spcBef>
              <a:spcAft>
                <a:spcPts val="0"/>
              </a:spcAft>
              <a:buNone/>
            </a:pPr>
            <a:r>
              <a:t/>
            </a:r>
            <a:endParaRPr/>
          </a:p>
        </p:txBody>
      </p:sp>
      <p:sp>
        <p:nvSpPr>
          <p:cNvPr id="241" name="Google Shape;241;g38d80b544c2_0_39"/>
          <p:cNvSpPr/>
          <p:nvPr/>
        </p:nvSpPr>
        <p:spPr>
          <a:xfrm>
            <a:off x="697934" y="4078495"/>
            <a:ext cx="2691000" cy="304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89"/>
              <a:buFont typeface="Nunito Sans"/>
              <a:buNone/>
            </a:pPr>
            <a:r>
              <a:rPr b="0" i="0" lang="en-US" sz="1888" u="none" cap="none" strike="noStrike">
                <a:solidFill>
                  <a:srgbClr val="002060"/>
                </a:solidFill>
                <a:latin typeface="Nunito Sans"/>
                <a:ea typeface="Nunito Sans"/>
                <a:cs typeface="Nunito Sans"/>
                <a:sym typeface="Nunito Sans"/>
              </a:rPr>
              <a:t>Legal/Regulatory Impact</a:t>
            </a:r>
            <a:endParaRPr b="0" i="0" sz="1888" u="none" cap="none" strike="noStrike"/>
          </a:p>
        </p:txBody>
      </p:sp>
      <p:sp>
        <p:nvSpPr>
          <p:cNvPr id="242" name="Google Shape;242;g38d80b544c2_0_39"/>
          <p:cNvSpPr/>
          <p:nvPr/>
        </p:nvSpPr>
        <p:spPr>
          <a:xfrm>
            <a:off x="697934" y="4499568"/>
            <a:ext cx="5099400" cy="623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3"/>
              <a:buFont typeface="Inter"/>
              <a:buNone/>
            </a:pPr>
            <a:r>
              <a:rPr b="0" i="0" lang="en-US" sz="1502" u="none" cap="none" strike="noStrike">
                <a:solidFill>
                  <a:srgbClr val="002060"/>
                </a:solidFill>
                <a:latin typeface="Inter"/>
                <a:ea typeface="Inter"/>
                <a:cs typeface="Inter"/>
                <a:sym typeface="Inter"/>
              </a:rPr>
              <a:t>Compliance violations, regulatory fines, contract breaches, and legal liabilities.</a:t>
            </a:r>
            <a:endParaRPr b="0" i="0" sz="1502" u="none" cap="none" strike="noStrike"/>
          </a:p>
        </p:txBody>
      </p:sp>
      <p:sp>
        <p:nvSpPr>
          <p:cNvPr id="243" name="Google Shape;243;g38d80b544c2_0_39"/>
          <p:cNvSpPr/>
          <p:nvPr/>
        </p:nvSpPr>
        <p:spPr>
          <a:xfrm>
            <a:off x="6193265" y="3877209"/>
            <a:ext cx="5502000" cy="1446900"/>
          </a:xfrm>
          <a:prstGeom prst="roundRect">
            <a:avLst>
              <a:gd fmla="val 5654" name="adj"/>
            </a:avLst>
          </a:prstGeom>
          <a:solidFill>
            <a:srgbClr val="F6D5D5"/>
          </a:solidFill>
          <a:ln cap="flat" cmpd="sng" w="8175">
            <a:solidFill>
              <a:srgbClr val="DCBBBB"/>
            </a:solidFill>
            <a:prstDash val="solid"/>
            <a:round/>
            <a:headEnd len="sm" w="sm" type="none"/>
            <a:tailEnd len="sm" w="sm" type="none"/>
          </a:ln>
        </p:spPr>
        <p:txBody>
          <a:bodyPr anchorCtr="0" anchor="ctr" bIns="78500" lIns="78500" spcFirstLastPara="1" rIns="78500" wrap="square" tIns="78500">
            <a:noAutofit/>
          </a:bodyPr>
          <a:lstStyle/>
          <a:p>
            <a:pPr indent="0" lvl="0" marL="0" rtl="0" algn="l">
              <a:spcBef>
                <a:spcPts val="0"/>
              </a:spcBef>
              <a:spcAft>
                <a:spcPts val="0"/>
              </a:spcAft>
              <a:buNone/>
            </a:pPr>
            <a:r>
              <a:t/>
            </a:r>
            <a:endParaRPr/>
          </a:p>
        </p:txBody>
      </p:sp>
      <p:sp>
        <p:nvSpPr>
          <p:cNvPr id="244" name="Google Shape;244;g38d80b544c2_0_39"/>
          <p:cNvSpPr/>
          <p:nvPr/>
        </p:nvSpPr>
        <p:spPr>
          <a:xfrm>
            <a:off x="6394551" y="4078495"/>
            <a:ext cx="2434500" cy="304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2060"/>
              </a:buClr>
              <a:buSzPts val="1889"/>
              <a:buFont typeface="Nunito Sans"/>
              <a:buNone/>
            </a:pPr>
            <a:r>
              <a:rPr b="0" i="0" lang="en-US" sz="1888" u="none" cap="none" strike="noStrike">
                <a:solidFill>
                  <a:srgbClr val="002060"/>
                </a:solidFill>
                <a:latin typeface="Nunito Sans"/>
                <a:ea typeface="Nunito Sans"/>
                <a:cs typeface="Nunito Sans"/>
                <a:sym typeface="Nunito Sans"/>
              </a:rPr>
              <a:t>Reputational Impact</a:t>
            </a:r>
            <a:endParaRPr b="0" i="0" sz="1888" u="none" cap="none" strike="noStrike"/>
          </a:p>
        </p:txBody>
      </p:sp>
      <p:sp>
        <p:nvSpPr>
          <p:cNvPr id="245" name="Google Shape;245;g38d80b544c2_0_39"/>
          <p:cNvSpPr/>
          <p:nvPr/>
        </p:nvSpPr>
        <p:spPr>
          <a:xfrm>
            <a:off x="6394551" y="4499568"/>
            <a:ext cx="5099400" cy="623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3"/>
              <a:buFont typeface="Inter"/>
              <a:buNone/>
            </a:pPr>
            <a:r>
              <a:rPr b="0" i="0" lang="en-US" sz="1502" u="none" cap="none" strike="noStrike">
                <a:solidFill>
                  <a:srgbClr val="002060"/>
                </a:solidFill>
                <a:latin typeface="Inter"/>
                <a:ea typeface="Inter"/>
                <a:cs typeface="Inter"/>
                <a:sym typeface="Inter"/>
              </a:rPr>
              <a:t>Brand damage, loss of confidence, customer trust erosion, and competitive decline.</a:t>
            </a:r>
            <a:endParaRPr b="0" i="0" sz="1502" u="none" cap="none" strike="noStrike"/>
          </a:p>
        </p:txBody>
      </p:sp>
      <p:sp>
        <p:nvSpPr>
          <p:cNvPr id="246" name="Google Shape;246;g38d80b544c2_0_39"/>
          <p:cNvSpPr/>
          <p:nvPr/>
        </p:nvSpPr>
        <p:spPr>
          <a:xfrm>
            <a:off x="496649" y="5543103"/>
            <a:ext cx="11198700" cy="31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03"/>
              <a:buFont typeface="Inter"/>
              <a:buNone/>
            </a:pPr>
            <a:r>
              <a:rPr b="0" i="0" lang="en-US" sz="1502" u="none" cap="none" strike="noStrike">
                <a:solidFill>
                  <a:srgbClr val="002060"/>
                </a:solidFill>
                <a:latin typeface="Inter"/>
                <a:ea typeface="Inter"/>
                <a:cs typeface="Inter"/>
                <a:sym typeface="Inter"/>
              </a:rPr>
              <a:t>These dimensions provide a holistic view for comprehensive continuity planning.</a:t>
            </a:r>
            <a:endParaRPr b="0" i="0" sz="1502"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38d80b544c2_0_60"/>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53" name="Google Shape;253;g38d80b544c2_0_60"/>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54" name="Google Shape;254;g38d80b544c2_0_60"/>
          <p:cNvPicPr preferRelativeResize="0"/>
          <p:nvPr/>
        </p:nvPicPr>
        <p:blipFill rotWithShape="1">
          <a:blip r:embed="rId3">
            <a:alphaModFix/>
          </a:blip>
          <a:srcRect b="25598" l="0" r="0" t="9331"/>
          <a:stretch/>
        </p:blipFill>
        <p:spPr>
          <a:xfrm>
            <a:off x="308800" y="1222375"/>
            <a:ext cx="4521424" cy="4413253"/>
          </a:xfrm>
          <a:prstGeom prst="rect">
            <a:avLst/>
          </a:prstGeom>
          <a:noFill/>
          <a:ln>
            <a:noFill/>
          </a:ln>
        </p:spPr>
      </p:pic>
      <p:sp>
        <p:nvSpPr>
          <p:cNvPr id="255" name="Google Shape;255;g38d80b544c2_0_60"/>
          <p:cNvSpPr/>
          <p:nvPr/>
        </p:nvSpPr>
        <p:spPr>
          <a:xfrm>
            <a:off x="5076224" y="1285001"/>
            <a:ext cx="6606300" cy="6351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987"/>
              <a:buFont typeface="Nunito Sans"/>
              <a:buNone/>
            </a:pPr>
            <a:r>
              <a:rPr b="0" i="0" lang="en-US" sz="3987" u="none" cap="none" strike="noStrike">
                <a:solidFill>
                  <a:srgbClr val="D1282E"/>
                </a:solidFill>
                <a:latin typeface="Nunito Sans"/>
                <a:ea typeface="Nunito Sans"/>
                <a:cs typeface="Nunito Sans"/>
                <a:sym typeface="Nunito Sans"/>
              </a:rPr>
              <a:t>Financial Impact Assessment</a:t>
            </a:r>
            <a:endParaRPr b="0" i="0" sz="3987" u="none" cap="none" strike="noStrike"/>
          </a:p>
        </p:txBody>
      </p:sp>
      <p:sp>
        <p:nvSpPr>
          <p:cNvPr id="256" name="Google Shape;256;g38d80b544c2_0_60"/>
          <p:cNvSpPr/>
          <p:nvPr/>
        </p:nvSpPr>
        <p:spPr>
          <a:xfrm>
            <a:off x="5076224" y="2224872"/>
            <a:ext cx="6770700" cy="650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568"/>
              <a:buFont typeface="Inter"/>
              <a:buNone/>
            </a:pPr>
            <a:r>
              <a:rPr b="0" i="0" lang="en-US" sz="1568" u="none" cap="none" strike="noStrike">
                <a:solidFill>
                  <a:srgbClr val="002060"/>
                </a:solidFill>
                <a:latin typeface="Inter"/>
                <a:ea typeface="Inter"/>
                <a:cs typeface="Inter"/>
                <a:sym typeface="Inter"/>
              </a:rPr>
              <a:t>Financial impact is the most quantifiable criticality dimension, focusing on measurable monetary consequences from business disruption.</a:t>
            </a:r>
            <a:endParaRPr b="0" i="0" sz="1568" u="none" cap="none" strike="noStrike"/>
          </a:p>
        </p:txBody>
      </p:sp>
      <p:sp>
        <p:nvSpPr>
          <p:cNvPr id="257" name="Google Shape;257;g38d80b544c2_0_60"/>
          <p:cNvSpPr/>
          <p:nvPr/>
        </p:nvSpPr>
        <p:spPr>
          <a:xfrm>
            <a:off x="5076224" y="3103828"/>
            <a:ext cx="6770700" cy="325200"/>
          </a:xfrm>
          <a:prstGeom prst="rect">
            <a:avLst/>
          </a:prstGeom>
          <a:noFill/>
          <a:ln>
            <a:noFill/>
          </a:ln>
        </p:spPr>
        <p:txBody>
          <a:bodyPr anchorCtr="0" anchor="t" bIns="0" lIns="0" spcFirstLastPara="1" rIns="0" wrap="square" tIns="0">
            <a:noAutofit/>
          </a:bodyPr>
          <a:lstStyle/>
          <a:p>
            <a:pPr indent="-307246" lvl="0" marL="307246" marR="0" rtl="0" algn="l">
              <a:lnSpc>
                <a:spcPct val="162857"/>
              </a:lnSpc>
              <a:spcBef>
                <a:spcPts val="0"/>
              </a:spcBef>
              <a:spcAft>
                <a:spcPts val="0"/>
              </a:spcAft>
              <a:buClr>
                <a:srgbClr val="002060"/>
              </a:buClr>
              <a:buSzPts val="1568"/>
              <a:buFont typeface="Inter"/>
              <a:buChar char="•"/>
            </a:pPr>
            <a:r>
              <a:rPr b="0" i="0" lang="en-US" sz="1568" u="none" cap="none" strike="noStrike">
                <a:solidFill>
                  <a:srgbClr val="002060"/>
                </a:solidFill>
                <a:latin typeface="Inter"/>
                <a:ea typeface="Inter"/>
                <a:cs typeface="Inter"/>
                <a:sym typeface="Inter"/>
              </a:rPr>
              <a:t>Revenue loss (hourly, daily, extended outages)</a:t>
            </a:r>
            <a:endParaRPr b="0" i="0" sz="1568" u="none" cap="none" strike="noStrike"/>
          </a:p>
        </p:txBody>
      </p:sp>
      <p:sp>
        <p:nvSpPr>
          <p:cNvPr id="258" name="Google Shape;258;g38d80b544c2_0_60"/>
          <p:cNvSpPr/>
          <p:nvPr/>
        </p:nvSpPr>
        <p:spPr>
          <a:xfrm>
            <a:off x="5076224" y="3500047"/>
            <a:ext cx="6770700" cy="325200"/>
          </a:xfrm>
          <a:prstGeom prst="rect">
            <a:avLst/>
          </a:prstGeom>
          <a:noFill/>
          <a:ln>
            <a:noFill/>
          </a:ln>
        </p:spPr>
        <p:txBody>
          <a:bodyPr anchorCtr="0" anchor="t" bIns="0" lIns="0" spcFirstLastPara="1" rIns="0" wrap="square" tIns="0">
            <a:noAutofit/>
          </a:bodyPr>
          <a:lstStyle/>
          <a:p>
            <a:pPr indent="-307246" lvl="0" marL="307246" marR="0" rtl="0" algn="l">
              <a:lnSpc>
                <a:spcPct val="162857"/>
              </a:lnSpc>
              <a:spcBef>
                <a:spcPts val="0"/>
              </a:spcBef>
              <a:spcAft>
                <a:spcPts val="0"/>
              </a:spcAft>
              <a:buClr>
                <a:srgbClr val="002060"/>
              </a:buClr>
              <a:buSzPts val="1568"/>
              <a:buFont typeface="Inter"/>
              <a:buChar char="•"/>
            </a:pPr>
            <a:r>
              <a:rPr b="0" i="0" lang="en-US" sz="1568" u="none" cap="none" strike="noStrike">
                <a:solidFill>
                  <a:srgbClr val="002060"/>
                </a:solidFill>
                <a:latin typeface="Inter"/>
                <a:ea typeface="Inter"/>
                <a:cs typeface="Inter"/>
                <a:sym typeface="Inter"/>
              </a:rPr>
              <a:t>Downtime costs (productivity, overtime, recovery)</a:t>
            </a:r>
            <a:endParaRPr b="0" i="0" sz="1568" u="none" cap="none" strike="noStrike"/>
          </a:p>
        </p:txBody>
      </p:sp>
      <p:sp>
        <p:nvSpPr>
          <p:cNvPr id="259" name="Google Shape;259;g38d80b544c2_0_60"/>
          <p:cNvSpPr/>
          <p:nvPr/>
        </p:nvSpPr>
        <p:spPr>
          <a:xfrm>
            <a:off x="5076224" y="3896265"/>
            <a:ext cx="6770700" cy="325200"/>
          </a:xfrm>
          <a:prstGeom prst="rect">
            <a:avLst/>
          </a:prstGeom>
          <a:noFill/>
          <a:ln>
            <a:noFill/>
          </a:ln>
        </p:spPr>
        <p:txBody>
          <a:bodyPr anchorCtr="0" anchor="t" bIns="0" lIns="0" spcFirstLastPara="1" rIns="0" wrap="square" tIns="0">
            <a:noAutofit/>
          </a:bodyPr>
          <a:lstStyle/>
          <a:p>
            <a:pPr indent="-307246" lvl="0" marL="307246" marR="0" rtl="0" algn="l">
              <a:lnSpc>
                <a:spcPct val="162857"/>
              </a:lnSpc>
              <a:spcBef>
                <a:spcPts val="0"/>
              </a:spcBef>
              <a:spcAft>
                <a:spcPts val="0"/>
              </a:spcAft>
              <a:buClr>
                <a:srgbClr val="002060"/>
              </a:buClr>
              <a:buSzPts val="1568"/>
              <a:buFont typeface="Inter"/>
              <a:buChar char="•"/>
            </a:pPr>
            <a:r>
              <a:rPr b="0" i="0" lang="en-US" sz="1568" u="none" cap="none" strike="noStrike">
                <a:solidFill>
                  <a:srgbClr val="002060"/>
                </a:solidFill>
                <a:latin typeface="Inter"/>
                <a:ea typeface="Inter"/>
                <a:cs typeface="Inter"/>
                <a:sym typeface="Inter"/>
              </a:rPr>
              <a:t>Contractual penalties &amp; SLA violations</a:t>
            </a:r>
            <a:endParaRPr b="0" i="0" sz="1568" u="none" cap="none" strike="noStrike"/>
          </a:p>
        </p:txBody>
      </p:sp>
      <p:sp>
        <p:nvSpPr>
          <p:cNvPr id="260" name="Google Shape;260;g38d80b544c2_0_60"/>
          <p:cNvSpPr/>
          <p:nvPr/>
        </p:nvSpPr>
        <p:spPr>
          <a:xfrm>
            <a:off x="5076224" y="4292484"/>
            <a:ext cx="6770700" cy="325200"/>
          </a:xfrm>
          <a:prstGeom prst="rect">
            <a:avLst/>
          </a:prstGeom>
          <a:noFill/>
          <a:ln>
            <a:noFill/>
          </a:ln>
        </p:spPr>
        <p:txBody>
          <a:bodyPr anchorCtr="0" anchor="t" bIns="0" lIns="0" spcFirstLastPara="1" rIns="0" wrap="square" tIns="0">
            <a:noAutofit/>
          </a:bodyPr>
          <a:lstStyle/>
          <a:p>
            <a:pPr indent="-307246" lvl="0" marL="307246" marR="0" rtl="0" algn="l">
              <a:lnSpc>
                <a:spcPct val="162857"/>
              </a:lnSpc>
              <a:spcBef>
                <a:spcPts val="0"/>
              </a:spcBef>
              <a:spcAft>
                <a:spcPts val="0"/>
              </a:spcAft>
              <a:buClr>
                <a:srgbClr val="002060"/>
              </a:buClr>
              <a:buSzPts val="1568"/>
              <a:buFont typeface="Inter"/>
              <a:buChar char="•"/>
            </a:pPr>
            <a:r>
              <a:rPr b="0" i="0" lang="en-US" sz="1568" u="none" cap="none" strike="noStrike">
                <a:solidFill>
                  <a:srgbClr val="002060"/>
                </a:solidFill>
                <a:latin typeface="Inter"/>
                <a:ea typeface="Inter"/>
                <a:cs typeface="Inter"/>
                <a:sym typeface="Inter"/>
              </a:rPr>
              <a:t>Market share erosion &amp; competitive disadvantage</a:t>
            </a:r>
            <a:endParaRPr b="0" i="0" sz="1568" u="none" cap="none" strike="noStrike"/>
          </a:p>
        </p:txBody>
      </p:sp>
      <p:sp>
        <p:nvSpPr>
          <p:cNvPr id="261" name="Google Shape;261;g38d80b544c2_0_60"/>
          <p:cNvSpPr/>
          <p:nvPr/>
        </p:nvSpPr>
        <p:spPr>
          <a:xfrm>
            <a:off x="5076224" y="4688702"/>
            <a:ext cx="6770700" cy="325200"/>
          </a:xfrm>
          <a:prstGeom prst="rect">
            <a:avLst/>
          </a:prstGeom>
          <a:noFill/>
          <a:ln>
            <a:noFill/>
          </a:ln>
        </p:spPr>
        <p:txBody>
          <a:bodyPr anchorCtr="0" anchor="t" bIns="0" lIns="0" spcFirstLastPara="1" rIns="0" wrap="square" tIns="0">
            <a:noAutofit/>
          </a:bodyPr>
          <a:lstStyle/>
          <a:p>
            <a:pPr indent="-307246" lvl="0" marL="307246" marR="0" rtl="0" algn="l">
              <a:lnSpc>
                <a:spcPct val="162857"/>
              </a:lnSpc>
              <a:spcBef>
                <a:spcPts val="0"/>
              </a:spcBef>
              <a:spcAft>
                <a:spcPts val="0"/>
              </a:spcAft>
              <a:buClr>
                <a:srgbClr val="002060"/>
              </a:buClr>
              <a:buSzPts val="1568"/>
              <a:buFont typeface="Inter"/>
              <a:buChar char="•"/>
            </a:pPr>
            <a:r>
              <a:rPr b="0" i="0" lang="en-US" sz="1568" u="none" cap="none" strike="noStrike">
                <a:solidFill>
                  <a:srgbClr val="002060"/>
                </a:solidFill>
                <a:latin typeface="Inter"/>
                <a:ea typeface="Inter"/>
                <a:cs typeface="Inter"/>
                <a:sym typeface="Inter"/>
              </a:rPr>
              <a:t>Insurance deductibles &amp; coverage gaps</a:t>
            </a:r>
            <a:endParaRPr b="0" i="0" sz="1568" u="none" cap="none" strike="noStrike"/>
          </a:p>
        </p:txBody>
      </p:sp>
      <p:sp>
        <p:nvSpPr>
          <p:cNvPr id="262" name="Google Shape;262;g38d80b544c2_0_60"/>
          <p:cNvSpPr/>
          <p:nvPr/>
        </p:nvSpPr>
        <p:spPr>
          <a:xfrm>
            <a:off x="5076224" y="5084921"/>
            <a:ext cx="6770700" cy="325200"/>
          </a:xfrm>
          <a:prstGeom prst="rect">
            <a:avLst/>
          </a:prstGeom>
          <a:noFill/>
          <a:ln>
            <a:noFill/>
          </a:ln>
        </p:spPr>
        <p:txBody>
          <a:bodyPr anchorCtr="0" anchor="t" bIns="0" lIns="0" spcFirstLastPara="1" rIns="0" wrap="square" tIns="0">
            <a:noAutofit/>
          </a:bodyPr>
          <a:lstStyle/>
          <a:p>
            <a:pPr indent="-307246" lvl="0" marL="307246" marR="0" rtl="0" algn="l">
              <a:lnSpc>
                <a:spcPct val="162857"/>
              </a:lnSpc>
              <a:spcBef>
                <a:spcPts val="0"/>
              </a:spcBef>
              <a:spcAft>
                <a:spcPts val="0"/>
              </a:spcAft>
              <a:buClr>
                <a:srgbClr val="002060"/>
              </a:buClr>
              <a:buSzPts val="1568"/>
              <a:buFont typeface="Inter"/>
              <a:buChar char="•"/>
            </a:pPr>
            <a:r>
              <a:rPr b="0" i="0" lang="en-US" sz="1568" u="none" cap="none" strike="noStrike">
                <a:solidFill>
                  <a:srgbClr val="002060"/>
                </a:solidFill>
                <a:latin typeface="Inter"/>
                <a:ea typeface="Inter"/>
                <a:cs typeface="Inter"/>
                <a:sym typeface="Inter"/>
              </a:rPr>
              <a:t>Opportunity costs (delayed projects, missed deadlines)</a:t>
            </a:r>
            <a:endParaRPr b="0" i="0" sz="1568"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38d80b544c2_0_75"/>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69" name="Google Shape;269;g38d80b544c2_0_75"/>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70" name="Google Shape;270;g38d80b544c2_0_75"/>
          <p:cNvPicPr preferRelativeResize="0"/>
          <p:nvPr/>
        </p:nvPicPr>
        <p:blipFill rotWithShape="1">
          <a:blip r:embed="rId3">
            <a:alphaModFix/>
          </a:blip>
          <a:srcRect b="11585" l="0" r="0" t="13569"/>
          <a:stretch/>
        </p:blipFill>
        <p:spPr>
          <a:xfrm>
            <a:off x="7481025" y="2194482"/>
            <a:ext cx="3678052" cy="4129267"/>
          </a:xfrm>
          <a:prstGeom prst="rect">
            <a:avLst/>
          </a:prstGeom>
          <a:noFill/>
          <a:ln>
            <a:noFill/>
          </a:ln>
        </p:spPr>
      </p:pic>
      <p:sp>
        <p:nvSpPr>
          <p:cNvPr id="271" name="Google Shape;271;g38d80b544c2_0_75"/>
          <p:cNvSpPr/>
          <p:nvPr/>
        </p:nvSpPr>
        <p:spPr>
          <a:xfrm>
            <a:off x="330850" y="1159100"/>
            <a:ext cx="7323600" cy="1214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3813"/>
              <a:buFont typeface="Nunito Sans"/>
              <a:buNone/>
            </a:pPr>
            <a:r>
              <a:rPr b="0" i="0" lang="en-US" sz="3812" u="none" cap="none" strike="noStrike">
                <a:solidFill>
                  <a:srgbClr val="D1282E"/>
                </a:solidFill>
                <a:latin typeface="Nunito Sans"/>
                <a:ea typeface="Nunito Sans"/>
                <a:cs typeface="Nunito Sans"/>
                <a:sym typeface="Nunito Sans"/>
              </a:rPr>
              <a:t>Operational Impact Assessment</a:t>
            </a:r>
            <a:endParaRPr b="0" i="0" sz="3812" u="none" cap="none" strike="noStrike"/>
          </a:p>
        </p:txBody>
      </p:sp>
      <p:sp>
        <p:nvSpPr>
          <p:cNvPr id="272" name="Google Shape;272;g38d80b544c2_0_75"/>
          <p:cNvSpPr/>
          <p:nvPr/>
        </p:nvSpPr>
        <p:spPr>
          <a:xfrm>
            <a:off x="330849" y="2665082"/>
            <a:ext cx="6474300" cy="6219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499"/>
              <a:buFont typeface="Inter"/>
              <a:buNone/>
            </a:pPr>
            <a:r>
              <a:rPr b="0" i="0" lang="en-US" sz="1499" u="none" cap="none" strike="noStrike">
                <a:solidFill>
                  <a:srgbClr val="002060"/>
                </a:solidFill>
                <a:latin typeface="Inter"/>
                <a:ea typeface="Inter"/>
                <a:cs typeface="Inter"/>
                <a:sym typeface="Inter"/>
              </a:rPr>
              <a:t>Evaluates how disruptions affect daily operations, service delivery, and productivity, often revealing critical dependencies.</a:t>
            </a:r>
            <a:endParaRPr b="0" i="0" sz="1499" u="none" cap="none" strike="noStrike"/>
          </a:p>
        </p:txBody>
      </p:sp>
      <p:sp>
        <p:nvSpPr>
          <p:cNvPr id="273" name="Google Shape;273;g38d80b544c2_0_75"/>
          <p:cNvSpPr/>
          <p:nvPr/>
        </p:nvSpPr>
        <p:spPr>
          <a:xfrm>
            <a:off x="330849" y="3505546"/>
            <a:ext cx="6474300" cy="311100"/>
          </a:xfrm>
          <a:prstGeom prst="rect">
            <a:avLst/>
          </a:prstGeom>
          <a:noFill/>
          <a:ln>
            <a:noFill/>
          </a:ln>
        </p:spPr>
        <p:txBody>
          <a:bodyPr anchorCtr="0" anchor="t" bIns="0" lIns="0" spcFirstLastPara="1" rIns="0" wrap="square" tIns="0">
            <a:noAutofit/>
          </a:bodyPr>
          <a:lstStyle/>
          <a:p>
            <a:pPr indent="-293791" lvl="0" marL="293790" marR="0" rtl="0" algn="l">
              <a:lnSpc>
                <a:spcPct val="162857"/>
              </a:lnSpc>
              <a:spcBef>
                <a:spcPts val="0"/>
              </a:spcBef>
              <a:spcAft>
                <a:spcPts val="0"/>
              </a:spcAft>
              <a:buClr>
                <a:srgbClr val="002060"/>
              </a:buClr>
              <a:buSzPts val="1499"/>
              <a:buFont typeface="Inter"/>
              <a:buChar char="•"/>
            </a:pPr>
            <a:r>
              <a:rPr b="0" i="0" lang="en-US" sz="1499" u="none" cap="none" strike="noStrike">
                <a:solidFill>
                  <a:srgbClr val="002060"/>
                </a:solidFill>
                <a:latin typeface="Inter"/>
                <a:ea typeface="Inter"/>
                <a:cs typeface="Inter"/>
                <a:sym typeface="Inter"/>
              </a:rPr>
              <a:t>Service delays</a:t>
            </a:r>
            <a:endParaRPr b="0" i="0" sz="1499" u="none" cap="none" strike="noStrike"/>
          </a:p>
        </p:txBody>
      </p:sp>
      <p:sp>
        <p:nvSpPr>
          <p:cNvPr id="274" name="Google Shape;274;g38d80b544c2_0_75"/>
          <p:cNvSpPr/>
          <p:nvPr/>
        </p:nvSpPr>
        <p:spPr>
          <a:xfrm>
            <a:off x="330849" y="3884413"/>
            <a:ext cx="6474300" cy="311100"/>
          </a:xfrm>
          <a:prstGeom prst="rect">
            <a:avLst/>
          </a:prstGeom>
          <a:noFill/>
          <a:ln>
            <a:noFill/>
          </a:ln>
        </p:spPr>
        <p:txBody>
          <a:bodyPr anchorCtr="0" anchor="t" bIns="0" lIns="0" spcFirstLastPara="1" rIns="0" wrap="square" tIns="0">
            <a:noAutofit/>
          </a:bodyPr>
          <a:lstStyle/>
          <a:p>
            <a:pPr indent="-293791" lvl="0" marL="293790" marR="0" rtl="0" algn="l">
              <a:lnSpc>
                <a:spcPct val="162857"/>
              </a:lnSpc>
              <a:spcBef>
                <a:spcPts val="0"/>
              </a:spcBef>
              <a:spcAft>
                <a:spcPts val="0"/>
              </a:spcAft>
              <a:buClr>
                <a:srgbClr val="002060"/>
              </a:buClr>
              <a:buSzPts val="1499"/>
              <a:buFont typeface="Inter"/>
              <a:buChar char="•"/>
            </a:pPr>
            <a:r>
              <a:rPr b="0" i="0" lang="en-US" sz="1499" u="none" cap="none" strike="noStrike">
                <a:solidFill>
                  <a:srgbClr val="002060"/>
                </a:solidFill>
                <a:latin typeface="Inter"/>
                <a:ea typeface="Inter"/>
                <a:cs typeface="Inter"/>
                <a:sym typeface="Inter"/>
              </a:rPr>
              <a:t>Internal workflow breakdowns</a:t>
            </a:r>
            <a:endParaRPr b="0" i="0" sz="1499" u="none" cap="none" strike="noStrike"/>
          </a:p>
        </p:txBody>
      </p:sp>
      <p:sp>
        <p:nvSpPr>
          <p:cNvPr id="275" name="Google Shape;275;g38d80b544c2_0_75"/>
          <p:cNvSpPr/>
          <p:nvPr/>
        </p:nvSpPr>
        <p:spPr>
          <a:xfrm>
            <a:off x="330849" y="4263281"/>
            <a:ext cx="6474300" cy="311100"/>
          </a:xfrm>
          <a:prstGeom prst="rect">
            <a:avLst/>
          </a:prstGeom>
          <a:noFill/>
          <a:ln>
            <a:noFill/>
          </a:ln>
        </p:spPr>
        <p:txBody>
          <a:bodyPr anchorCtr="0" anchor="t" bIns="0" lIns="0" spcFirstLastPara="1" rIns="0" wrap="square" tIns="0">
            <a:noAutofit/>
          </a:bodyPr>
          <a:lstStyle/>
          <a:p>
            <a:pPr indent="-293791" lvl="0" marL="293790" marR="0" rtl="0" algn="l">
              <a:lnSpc>
                <a:spcPct val="162857"/>
              </a:lnSpc>
              <a:spcBef>
                <a:spcPts val="0"/>
              </a:spcBef>
              <a:spcAft>
                <a:spcPts val="0"/>
              </a:spcAft>
              <a:buClr>
                <a:srgbClr val="002060"/>
              </a:buClr>
              <a:buSzPts val="1499"/>
              <a:buFont typeface="Inter"/>
              <a:buChar char="•"/>
            </a:pPr>
            <a:r>
              <a:rPr b="0" i="0" lang="en-US" sz="1499" u="none" cap="none" strike="noStrike">
                <a:solidFill>
                  <a:srgbClr val="002060"/>
                </a:solidFill>
                <a:latin typeface="Inter"/>
                <a:ea typeface="Inter"/>
                <a:cs typeface="Inter"/>
                <a:sym typeface="Inter"/>
              </a:rPr>
              <a:t>Lost productivity</a:t>
            </a:r>
            <a:endParaRPr b="0" i="0" sz="1499" u="none" cap="none" strike="noStrike"/>
          </a:p>
        </p:txBody>
      </p:sp>
      <p:sp>
        <p:nvSpPr>
          <p:cNvPr id="276" name="Google Shape;276;g38d80b544c2_0_75"/>
          <p:cNvSpPr/>
          <p:nvPr/>
        </p:nvSpPr>
        <p:spPr>
          <a:xfrm>
            <a:off x="330849" y="4642148"/>
            <a:ext cx="6474300" cy="311100"/>
          </a:xfrm>
          <a:prstGeom prst="rect">
            <a:avLst/>
          </a:prstGeom>
          <a:noFill/>
          <a:ln>
            <a:noFill/>
          </a:ln>
        </p:spPr>
        <p:txBody>
          <a:bodyPr anchorCtr="0" anchor="t" bIns="0" lIns="0" spcFirstLastPara="1" rIns="0" wrap="square" tIns="0">
            <a:noAutofit/>
          </a:bodyPr>
          <a:lstStyle/>
          <a:p>
            <a:pPr indent="-293791" lvl="0" marL="293790" marR="0" rtl="0" algn="l">
              <a:lnSpc>
                <a:spcPct val="162857"/>
              </a:lnSpc>
              <a:spcBef>
                <a:spcPts val="0"/>
              </a:spcBef>
              <a:spcAft>
                <a:spcPts val="0"/>
              </a:spcAft>
              <a:buClr>
                <a:srgbClr val="002060"/>
              </a:buClr>
              <a:buSzPts val="1499"/>
              <a:buFont typeface="Inter"/>
              <a:buChar char="•"/>
            </a:pPr>
            <a:r>
              <a:rPr b="0" i="0" lang="en-US" sz="1499" u="none" cap="none" strike="noStrike">
                <a:solidFill>
                  <a:srgbClr val="002060"/>
                </a:solidFill>
                <a:latin typeface="Inter"/>
                <a:ea typeface="Inter"/>
                <a:cs typeface="Inter"/>
                <a:sym typeface="Inter"/>
              </a:rPr>
              <a:t>Supply chain disruptions</a:t>
            </a:r>
            <a:endParaRPr b="0" i="0" sz="1499" u="none" cap="none" strike="noStrike"/>
          </a:p>
        </p:txBody>
      </p:sp>
      <p:sp>
        <p:nvSpPr>
          <p:cNvPr id="277" name="Google Shape;277;g38d80b544c2_0_75"/>
          <p:cNvSpPr/>
          <p:nvPr/>
        </p:nvSpPr>
        <p:spPr>
          <a:xfrm>
            <a:off x="330849" y="5021015"/>
            <a:ext cx="6474300" cy="311100"/>
          </a:xfrm>
          <a:prstGeom prst="rect">
            <a:avLst/>
          </a:prstGeom>
          <a:noFill/>
          <a:ln>
            <a:noFill/>
          </a:ln>
        </p:spPr>
        <p:txBody>
          <a:bodyPr anchorCtr="0" anchor="t" bIns="0" lIns="0" spcFirstLastPara="1" rIns="0" wrap="square" tIns="0">
            <a:noAutofit/>
          </a:bodyPr>
          <a:lstStyle/>
          <a:p>
            <a:pPr indent="-293791" lvl="0" marL="293790" marR="0" rtl="0" algn="l">
              <a:lnSpc>
                <a:spcPct val="162857"/>
              </a:lnSpc>
              <a:spcBef>
                <a:spcPts val="0"/>
              </a:spcBef>
              <a:spcAft>
                <a:spcPts val="0"/>
              </a:spcAft>
              <a:buClr>
                <a:srgbClr val="002060"/>
              </a:buClr>
              <a:buSzPts val="1499"/>
              <a:buFont typeface="Inter"/>
              <a:buChar char="•"/>
            </a:pPr>
            <a:r>
              <a:rPr b="0" i="0" lang="en-US" sz="1499" u="none" cap="none" strike="noStrike">
                <a:solidFill>
                  <a:srgbClr val="002060"/>
                </a:solidFill>
                <a:latin typeface="Inter"/>
                <a:ea typeface="Inter"/>
                <a:cs typeface="Inter"/>
                <a:sym typeface="Inter"/>
              </a:rPr>
              <a:t>Data processing delays</a:t>
            </a:r>
            <a:endParaRPr b="0" i="0" sz="1499"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8d80b544c2_0_89"/>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284" name="Google Shape;284;g38d80b544c2_0_89"/>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285" name="Google Shape;285;g38d80b544c2_0_89"/>
          <p:cNvPicPr preferRelativeResize="0"/>
          <p:nvPr/>
        </p:nvPicPr>
        <p:blipFill rotWithShape="1">
          <a:blip r:embed="rId3">
            <a:alphaModFix/>
          </a:blip>
          <a:srcRect b="0" l="0" r="0" t="0"/>
          <a:stretch/>
        </p:blipFill>
        <p:spPr>
          <a:xfrm>
            <a:off x="501125" y="1085050"/>
            <a:ext cx="2942701" cy="4414052"/>
          </a:xfrm>
          <a:prstGeom prst="rect">
            <a:avLst/>
          </a:prstGeom>
          <a:noFill/>
          <a:ln>
            <a:noFill/>
          </a:ln>
        </p:spPr>
      </p:pic>
      <p:sp>
        <p:nvSpPr>
          <p:cNvPr id="286" name="Google Shape;286;g38d80b544c2_0_89"/>
          <p:cNvSpPr/>
          <p:nvPr/>
        </p:nvSpPr>
        <p:spPr>
          <a:xfrm>
            <a:off x="4248190" y="591214"/>
            <a:ext cx="75564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Legal and Regulatory Impact Assessment</a:t>
            </a:r>
            <a:endParaRPr b="0" i="0" sz="4450" u="none" cap="none" strike="noStrike"/>
          </a:p>
        </p:txBody>
      </p:sp>
      <p:sp>
        <p:nvSpPr>
          <p:cNvPr id="287" name="Google Shape;287;g38d80b544c2_0_89"/>
          <p:cNvSpPr/>
          <p:nvPr/>
        </p:nvSpPr>
        <p:spPr>
          <a:xfrm>
            <a:off x="4248190" y="2348934"/>
            <a:ext cx="755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Evaluates compliance consequences of disruption. Critical for demonstrating operational resilience and recovery capabilities under regulatory frameworks.</a:t>
            </a:r>
            <a:endParaRPr b="0" i="0" sz="1750" u="none" cap="none" strike="noStrike"/>
          </a:p>
        </p:txBody>
      </p:sp>
      <p:sp>
        <p:nvSpPr>
          <p:cNvPr id="288" name="Google Shape;288;g38d80b544c2_0_89"/>
          <p:cNvSpPr/>
          <p:nvPr/>
        </p:nvSpPr>
        <p:spPr>
          <a:xfrm>
            <a:off x="4248190" y="369279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Regulatory breaches (fines, sanctions)</a:t>
            </a:r>
            <a:endParaRPr b="0" i="0" sz="1750" u="none" cap="none" strike="noStrike"/>
          </a:p>
        </p:txBody>
      </p:sp>
      <p:sp>
        <p:nvSpPr>
          <p:cNvPr id="289" name="Google Shape;289;g38d80b544c2_0_89"/>
          <p:cNvSpPr/>
          <p:nvPr/>
        </p:nvSpPr>
        <p:spPr>
          <a:xfrm>
            <a:off x="4248190" y="4134991"/>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Contract violations (penalties, termination)</a:t>
            </a:r>
            <a:endParaRPr b="0" i="0" sz="1750" u="none" cap="none" strike="noStrike"/>
          </a:p>
        </p:txBody>
      </p:sp>
      <p:sp>
        <p:nvSpPr>
          <p:cNvPr id="290" name="Google Shape;290;g38d80b544c2_0_89"/>
          <p:cNvSpPr/>
          <p:nvPr/>
        </p:nvSpPr>
        <p:spPr>
          <a:xfrm>
            <a:off x="4248190" y="4577189"/>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Data privacy breaches</a:t>
            </a:r>
            <a:endParaRPr b="0" i="0" sz="1750" u="none" cap="none" strike="noStrike"/>
          </a:p>
        </p:txBody>
      </p:sp>
      <p:sp>
        <p:nvSpPr>
          <p:cNvPr id="291" name="Google Shape;291;g38d80b544c2_0_89"/>
          <p:cNvSpPr/>
          <p:nvPr/>
        </p:nvSpPr>
        <p:spPr>
          <a:xfrm>
            <a:off x="4248190" y="5019387"/>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Industry-specific compliance requirements</a:t>
            </a:r>
            <a:endParaRPr b="0" i="0" sz="1750" u="none" cap="none" strike="noStrike"/>
          </a:p>
        </p:txBody>
      </p:sp>
      <p:sp>
        <p:nvSpPr>
          <p:cNvPr id="292" name="Google Shape;292;g38d80b544c2_0_89"/>
          <p:cNvSpPr/>
          <p:nvPr/>
        </p:nvSpPr>
        <p:spPr>
          <a:xfrm>
            <a:off x="4248190" y="5461585"/>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Legal liability for service failures</a:t>
            </a:r>
            <a:endParaRPr b="0" i="0" sz="1750" u="none" cap="none" strike="noStrike"/>
          </a:p>
        </p:txBody>
      </p:sp>
      <p:sp>
        <p:nvSpPr>
          <p:cNvPr id="293" name="Google Shape;293;g38d80b544c2_0_89"/>
          <p:cNvSpPr/>
          <p:nvPr/>
        </p:nvSpPr>
        <p:spPr>
          <a:xfrm>
            <a:off x="4248190" y="5903783"/>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Audit findings and control issues</a:t>
            </a:r>
            <a:endParaRPr b="0" i="0" sz="17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8d80b544c2_0_104"/>
          <p:cNvSpPr txBox="1"/>
          <p:nvPr>
            <p:ph idx="11" type="ftr"/>
          </p:nvPr>
        </p:nvSpPr>
        <p:spPr>
          <a:xfrm>
            <a:off x="44302" y="6574155"/>
            <a:ext cx="4572000" cy="283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2025 Innovation In Software Corporation</a:t>
            </a:r>
            <a:endParaRPr/>
          </a:p>
        </p:txBody>
      </p:sp>
      <p:sp>
        <p:nvSpPr>
          <p:cNvPr id="300" name="Google Shape;300;g38d80b544c2_0_104"/>
          <p:cNvSpPr txBox="1"/>
          <p:nvPr>
            <p:ph idx="12" type="sldNum"/>
          </p:nvPr>
        </p:nvSpPr>
        <p:spPr>
          <a:xfrm rot="-5400000">
            <a:off x="11189118" y="5824571"/>
            <a:ext cx="1315800" cy="486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fld id="{00000000-1234-1234-1234-123412341234}" type="slidenum">
              <a:rPr lang="en-US"/>
              <a:t>‹#›</a:t>
            </a:fld>
            <a:endParaRPr/>
          </a:p>
        </p:txBody>
      </p:sp>
      <p:pic>
        <p:nvPicPr>
          <p:cNvPr descr="preencoded.png" id="301" name="Google Shape;301;g38d80b544c2_0_104"/>
          <p:cNvPicPr preferRelativeResize="0"/>
          <p:nvPr/>
        </p:nvPicPr>
        <p:blipFill rotWithShape="1">
          <a:blip r:embed="rId3">
            <a:alphaModFix/>
          </a:blip>
          <a:srcRect b="0" l="0" r="0" t="28489"/>
          <a:stretch/>
        </p:blipFill>
        <p:spPr>
          <a:xfrm>
            <a:off x="7766884" y="3194851"/>
            <a:ext cx="3233416" cy="3468425"/>
          </a:xfrm>
          <a:prstGeom prst="rect">
            <a:avLst/>
          </a:prstGeom>
          <a:noFill/>
          <a:ln>
            <a:noFill/>
          </a:ln>
        </p:spPr>
      </p:pic>
      <p:sp>
        <p:nvSpPr>
          <p:cNvPr id="302" name="Google Shape;302;g38d80b544c2_0_104"/>
          <p:cNvSpPr/>
          <p:nvPr/>
        </p:nvSpPr>
        <p:spPr>
          <a:xfrm>
            <a:off x="359878" y="270125"/>
            <a:ext cx="9802800" cy="14175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D1282E"/>
              </a:buClr>
              <a:buSzPts val="4450"/>
              <a:buFont typeface="Nunito Sans"/>
              <a:buNone/>
            </a:pPr>
            <a:r>
              <a:rPr b="0" i="0" lang="en-US" sz="4450" u="none" cap="none" strike="noStrike">
                <a:solidFill>
                  <a:srgbClr val="D1282E"/>
                </a:solidFill>
                <a:latin typeface="Nunito Sans"/>
                <a:ea typeface="Nunito Sans"/>
                <a:cs typeface="Nunito Sans"/>
                <a:sym typeface="Nunito Sans"/>
              </a:rPr>
              <a:t>Reputational Impact Assessment</a:t>
            </a:r>
            <a:endParaRPr b="0" i="0" sz="4450" u="none" cap="none" strike="noStrike"/>
          </a:p>
        </p:txBody>
      </p:sp>
      <p:sp>
        <p:nvSpPr>
          <p:cNvPr id="303" name="Google Shape;303;g38d80b544c2_0_104"/>
          <p:cNvSpPr/>
          <p:nvPr/>
        </p:nvSpPr>
        <p:spPr>
          <a:xfrm>
            <a:off x="359865" y="2027833"/>
            <a:ext cx="7556400" cy="1451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002060"/>
              </a:buClr>
              <a:buSzPts val="1750"/>
              <a:buFont typeface="Inter"/>
              <a:buNone/>
            </a:pPr>
            <a:r>
              <a:rPr b="0" i="0" lang="en-US" sz="1750" u="none" cap="none" strike="noStrike">
                <a:solidFill>
                  <a:srgbClr val="002060"/>
                </a:solidFill>
                <a:latin typeface="Inter"/>
                <a:ea typeface="Inter"/>
                <a:cs typeface="Inter"/>
                <a:sym typeface="Inter"/>
              </a:rPr>
              <a:t>Reputational impact evaluates how disruptions affect organizational credibility, stakeholder trust, and market position. This damage, though hard to quantify, can have long-lasting business consequences.</a:t>
            </a:r>
            <a:endParaRPr b="0" i="0" sz="1750" u="none" cap="none" strike="noStrike"/>
          </a:p>
        </p:txBody>
      </p:sp>
      <p:sp>
        <p:nvSpPr>
          <p:cNvPr id="304" name="Google Shape;304;g38d80b544c2_0_104"/>
          <p:cNvSpPr/>
          <p:nvPr/>
        </p:nvSpPr>
        <p:spPr>
          <a:xfrm>
            <a:off x="359865" y="373459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Brand damage and negative public perception</a:t>
            </a:r>
            <a:endParaRPr b="0" i="0" sz="1750" u="none" cap="none" strike="noStrike"/>
          </a:p>
        </p:txBody>
      </p:sp>
      <p:sp>
        <p:nvSpPr>
          <p:cNvPr id="305" name="Google Shape;305;g38d80b544c2_0_104"/>
          <p:cNvSpPr/>
          <p:nvPr/>
        </p:nvSpPr>
        <p:spPr>
          <a:xfrm>
            <a:off x="359865" y="4176792"/>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Erosion of customer trust</a:t>
            </a:r>
            <a:endParaRPr b="0" i="0" sz="1750" u="none" cap="none" strike="noStrike"/>
          </a:p>
        </p:txBody>
      </p:sp>
      <p:sp>
        <p:nvSpPr>
          <p:cNvPr id="306" name="Google Shape;306;g38d80b544c2_0_104"/>
          <p:cNvSpPr/>
          <p:nvPr/>
        </p:nvSpPr>
        <p:spPr>
          <a:xfrm>
            <a:off x="359865" y="4618990"/>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Loss of stakeholder confidence (investors, partners)</a:t>
            </a:r>
            <a:endParaRPr b="0" i="0" sz="1750" u="none" cap="none" strike="noStrike"/>
          </a:p>
        </p:txBody>
      </p:sp>
      <p:sp>
        <p:nvSpPr>
          <p:cNvPr id="307" name="Google Shape;307;g38d80b544c2_0_104"/>
          <p:cNvSpPr/>
          <p:nvPr/>
        </p:nvSpPr>
        <p:spPr>
          <a:xfrm>
            <a:off x="359865" y="5061188"/>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Negative media and social media impact</a:t>
            </a:r>
            <a:endParaRPr b="0" i="0" sz="1750" u="none" cap="none" strike="noStrike"/>
          </a:p>
        </p:txBody>
      </p:sp>
      <p:sp>
        <p:nvSpPr>
          <p:cNvPr id="308" name="Google Shape;308;g38d80b544c2_0_104"/>
          <p:cNvSpPr/>
          <p:nvPr/>
        </p:nvSpPr>
        <p:spPr>
          <a:xfrm>
            <a:off x="359865" y="5503386"/>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Competitive disadvantage</a:t>
            </a:r>
            <a:endParaRPr b="0" i="0" sz="1750" u="none" cap="none" strike="noStrike"/>
          </a:p>
        </p:txBody>
      </p:sp>
      <p:sp>
        <p:nvSpPr>
          <p:cNvPr id="309" name="Google Shape;309;g38d80b544c2_0_104"/>
          <p:cNvSpPr/>
          <p:nvPr/>
        </p:nvSpPr>
        <p:spPr>
          <a:xfrm>
            <a:off x="359865" y="5945584"/>
            <a:ext cx="7556400" cy="363000"/>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002060"/>
              </a:buClr>
              <a:buSzPts val="1750"/>
              <a:buFont typeface="Inter"/>
              <a:buChar char="•"/>
            </a:pPr>
            <a:r>
              <a:rPr b="0" i="0" lang="en-US" sz="1750" u="none" cap="none" strike="noStrike">
                <a:solidFill>
                  <a:srgbClr val="002060"/>
                </a:solidFill>
                <a:latin typeface="Inter"/>
                <a:ea typeface="Inter"/>
                <a:cs typeface="Inter"/>
                <a:sym typeface="Inter"/>
              </a:rPr>
              <a:t>Employee morale and retention issues</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2016-09-10T10:34:19Z</dcterms:created>
  <dc:creator>Donis Marshall</dc:creator>
</cp:coreProperties>
</file>